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3" r:id="rId4"/>
    <p:sldMasterId id="2147483735" r:id="rId5"/>
    <p:sldMasterId id="2147483769" r:id="rId6"/>
  </p:sldMasterIdLst>
  <p:notesMasterIdLst>
    <p:notesMasterId r:id="rId18"/>
  </p:notesMasterIdLst>
  <p:handoutMasterIdLst>
    <p:handoutMasterId r:id="rId19"/>
  </p:handoutMasterIdLst>
  <p:sldIdLst>
    <p:sldId id="3084" r:id="rId7"/>
    <p:sldId id="2139118861" r:id="rId8"/>
    <p:sldId id="2139119065" r:id="rId9"/>
    <p:sldId id="3070" r:id="rId10"/>
    <p:sldId id="2139118920" r:id="rId11"/>
    <p:sldId id="2139118921" r:id="rId12"/>
    <p:sldId id="2139118924" r:id="rId13"/>
    <p:sldId id="2139118922" r:id="rId14"/>
    <p:sldId id="2139118925" r:id="rId15"/>
    <p:sldId id="2139118926" r:id="rId16"/>
    <p:sldId id="2139118853" r:id="rId17"/>
  </p:sldIdLst>
  <p:sldSz cx="12193588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ontserrat" panose="00000500000000000000" pitchFamily="2" charset="0"/>
      <p:regular r:id="rId24"/>
      <p:bold r:id="rId25"/>
      <p:italic r:id="rId26"/>
      <p:boldItalic r:id="rId27"/>
    </p:embeddedFont>
    <p:embeddedFont>
      <p:font typeface="Montserrat ExtraBold" panose="00000900000000000000" pitchFamily="2" charset="0"/>
      <p:bold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rid nurjamil" initials="fn" lastIdx="1" clrIdx="0">
    <p:extLst>
      <p:ext uri="{19B8F6BF-5375-455C-9EA6-DF929625EA0E}">
        <p15:presenceInfo xmlns:p15="http://schemas.microsoft.com/office/powerpoint/2012/main" userId="8f222afd016eafa4" providerId="Windows Live"/>
      </p:ext>
    </p:extLst>
  </p:cmAuthor>
  <p:cmAuthor id="2" name="wowo hermawan" initials="wh" lastIdx="1" clrIdx="1">
    <p:extLst>
      <p:ext uri="{19B8F6BF-5375-455C-9EA6-DF929625EA0E}">
        <p15:presenceInfo xmlns:p15="http://schemas.microsoft.com/office/powerpoint/2012/main" userId="598feb332afde99c" providerId="Windows Live"/>
      </p:ext>
    </p:extLst>
  </p:cmAuthor>
  <p:cmAuthor id="3" name="wowoher@outlook.com" initials="w" lastIdx="1" clrIdx="2">
    <p:extLst>
      <p:ext uri="{19B8F6BF-5375-455C-9EA6-DF929625EA0E}">
        <p15:presenceInfo xmlns:p15="http://schemas.microsoft.com/office/powerpoint/2012/main" userId="5fe86b4ec768752f" providerId="Windows Live"/>
      </p:ext>
    </p:extLst>
  </p:cmAuthor>
  <p:cmAuthor id="4" name="smart" initials="s" lastIdx="1" clrIdx="3">
    <p:extLst>
      <p:ext uri="{19B8F6BF-5375-455C-9EA6-DF929625EA0E}">
        <p15:presenceInfo xmlns:p15="http://schemas.microsoft.com/office/powerpoint/2012/main" userId="smart" providerId="None"/>
      </p:ext>
    </p:extLst>
  </p:cmAuthor>
  <p:cmAuthor id="5" name="Sai Prashanth" initials="SP" lastIdx="1" clrIdx="4">
    <p:extLst>
      <p:ext uri="{19B8F6BF-5375-455C-9EA6-DF929625EA0E}">
        <p15:presenceInfo xmlns:p15="http://schemas.microsoft.com/office/powerpoint/2012/main" userId="Sai Prashanth" providerId="None"/>
      </p:ext>
    </p:extLst>
  </p:cmAuthor>
  <p:cmAuthor id="6" name="Sai Prashanth" initials="SP [2]" lastIdx="1" clrIdx="5">
    <p:extLst>
      <p:ext uri="{19B8F6BF-5375-455C-9EA6-DF929625EA0E}">
        <p15:presenceInfo xmlns:p15="http://schemas.microsoft.com/office/powerpoint/2012/main" userId="S::Sai.Prashanth@Blend360.com::8a101d83-01b8-455a-b159-db3d3c38832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E0EA"/>
    <a:srgbClr val="278991"/>
    <a:srgbClr val="050525"/>
    <a:srgbClr val="141129"/>
    <a:srgbClr val="101072"/>
    <a:srgbClr val="06393C"/>
    <a:srgbClr val="29B8F4"/>
    <a:srgbClr val="BDE0F5"/>
    <a:srgbClr val="BA5924"/>
    <a:srgbClr val="D742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03C61C-C9D4-42E3-AF7F-CC0372449CAE}" v="321" dt="2023-03-19T16:45:38.850"/>
    <p1510:client id="{1A9A538A-952A-4E46-A6BD-A433C7E81DBB}" v="244" dt="2023-03-19T11:49:25.081"/>
    <p1510:client id="{3AFD5033-F2E8-40EC-9424-E93782B505CF}" v="67" dt="2023-03-19T15:03:15.505"/>
    <p1510:client id="{3C19F1CD-22C5-4705-878E-51CCEEDBEC0E}" v="6" dt="2023-03-20T04:41:35.930"/>
    <p1510:client id="{3D1B2A6B-5AF4-4536-A5B3-51E2D564185B}" v="110" dt="2023-03-19T12:53:52.438"/>
    <p1510:client id="{3FADE77C-A6BB-4998-8617-4D3C86E835A1}" v="844" dt="2023-03-20T05:26:59.133"/>
    <p1510:client id="{48876CD9-0C34-4DBA-B025-8B1A59BDF5E6}" v="1636" dt="2023-03-20T07:17:27.376"/>
    <p1510:client id="{6D31DE41-5B61-4421-89E8-441863B9261C}" v="1025" dt="2023-03-19T12:25:31.851"/>
    <p1510:client id="{705344EE-8ED5-476D-BEE5-D9FDB4223B93}" v="473" dt="2023-03-19T06:45:00.778"/>
    <p1510:client id="{ACE4F309-2A34-4551-8D56-67E8768B8CC0}" v="63" dt="2023-03-20T05:28:15.766"/>
    <p1510:client id="{D10D8F71-B922-4A81-AAA0-074DD52C3133}" v="527" dt="2023-03-20T05:10:57.154"/>
    <p1510:client id="{F3CBDCE5-1005-4042-9BE7-9341B57843B9}" v="246" dt="2023-03-19T12:44:21.4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>
        <p:guide pos="3841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microsoft.com/office/2015/10/relationships/revisionInfo" Target="revisionInfo.xml"/><Relationship Id="rId21" Type="http://schemas.openxmlformats.org/officeDocument/2006/relationships/font" Target="fonts/font2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774C3E1-EC5D-3652-4FEB-94578DBDA5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>
              <a:latin typeface="Montserrat" panose="00000500000000000000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5AC1D6-3929-AC4B-08C8-BBC61E35BF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DCE5E-86C0-4B95-8D4E-97167274A9B4}" type="datetimeFigureOut">
              <a:rPr lang="en-IN" smtClean="0">
                <a:latin typeface="Montserrat" panose="00000500000000000000" pitchFamily="2" charset="0"/>
              </a:rPr>
              <a:t>20-03-2023</a:t>
            </a:fld>
            <a:endParaRPr lang="en-IN">
              <a:latin typeface="Montserrat" panose="00000500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4671B-52F8-9C63-11A3-B53556BE0BF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>
              <a:latin typeface="Montserrat" panose="00000500000000000000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5B30A7-476A-6F1D-B242-D02D5EBB54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AC5DE5-F43E-4418-BFA1-FA8AA3B2CE99}" type="slidenum">
              <a:rPr lang="en-IN" smtClean="0">
                <a:latin typeface="Montserrat" panose="00000500000000000000" pitchFamily="2" charset="0"/>
              </a:rPr>
              <a:t>‹#›</a:t>
            </a:fld>
            <a:endParaRPr lang="en-IN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9938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12.png>
</file>

<file path=ppt/media/image13.sv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svg>
</file>

<file path=ppt/media/image20.png>
</file>

<file path=ppt/media/image21.png>
</file>

<file path=ppt/media/image2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 panose="00000500000000000000" pitchFamily="2" charset="0"/>
              </a:defRPr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 panose="00000500000000000000" pitchFamily="2" charset="0"/>
              </a:defRPr>
            </a:lvl1pPr>
          </a:lstStyle>
          <a:p>
            <a:fld id="{D08939A9-F7F4-4ABA-B53D-5991DD400101}" type="datetimeFigureOut">
              <a:rPr lang="en-ID" smtClean="0"/>
              <a:pPr/>
              <a:t>20/03/2023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 panose="00000500000000000000" pitchFamily="2" charset="0"/>
              </a:defRPr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 panose="00000500000000000000" pitchFamily="2" charset="0"/>
              </a:defRPr>
            </a:lvl1pPr>
          </a:lstStyle>
          <a:p>
            <a:fld id="{87EE7763-7AA7-4511-95D0-0DC176BB7E31}" type="slidenum">
              <a:rPr lang="en-ID" smtClean="0"/>
              <a:pPr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74929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1pPr>
    <a:lvl2pPr marL="329199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2pPr>
    <a:lvl3pPr marL="658399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3pPr>
    <a:lvl4pPr marL="987597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4pPr>
    <a:lvl5pPr marL="1316797" algn="l" defTabSz="658399" rtl="0" eaLnBrk="1" latinLnBrk="0" hangingPunct="1">
      <a:defRPr sz="864" kern="1200">
        <a:solidFill>
          <a:schemeClr val="tx1"/>
        </a:solidFill>
        <a:latin typeface="Montserrat" panose="00000500000000000000" pitchFamily="2" charset="0"/>
        <a:ea typeface="+mn-ea"/>
        <a:cs typeface="+mn-cs"/>
      </a:defRPr>
    </a:lvl5pPr>
    <a:lvl6pPr marL="1645996" algn="l" defTabSz="658399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6pPr>
    <a:lvl7pPr marL="1975195" algn="l" defTabSz="658399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7pPr>
    <a:lvl8pPr marL="2304395" algn="l" defTabSz="658399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8pPr>
    <a:lvl9pPr marL="2633594" algn="l" defTabSz="658399" rtl="0" eaLnBrk="1" latinLnBrk="0" hangingPunct="1">
      <a:defRPr sz="86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1095"/>
              </a:spcBef>
              <a:spcAft>
                <a:spcPts val="0"/>
              </a:spcAft>
              <a:buClr>
                <a:srgbClr val="2E2E7B"/>
              </a:buClr>
              <a:buSzTx/>
              <a:buFont typeface="Arial" panose="020B0604020202020204" pitchFamily="34" charset="0"/>
              <a:buNone/>
              <a:tabLst>
                <a:tab pos="185420" algn="l"/>
              </a:tabLst>
              <a:defRPr/>
            </a:pPr>
            <a:endParaRPr kumimoji="0" lang="en-US" sz="1500" u="none" strike="noStrike" kern="1200" cap="none" spc="0" normalizeH="0" baseline="0" noProof="0">
              <a:ln>
                <a:noFill/>
              </a:ln>
              <a:solidFill>
                <a:srgbClr val="3E3E80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42E01E-D569-7640-A2E4-C871CF4F36A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8225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A5F0BF-8E02-432D-A8A7-FC30B28B578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4219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42E01E-D569-7640-A2E4-C871CF4F36A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2015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FE2DBF-D8B0-B5D5-8CAC-B2477D906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7188" cy="34104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DCEABA-4A7A-7295-C3B4-78364C6D8AC3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C43987-D02B-79B0-F096-FAE282FD26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771649"/>
            <a:ext cx="10517188" cy="3362325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buSzPct val="90000"/>
              <a:defRPr sz="2400"/>
            </a:lvl1pPr>
            <a:lvl2pPr>
              <a:buClr>
                <a:schemeClr val="accent3"/>
              </a:buClr>
              <a:buSzPct val="90000"/>
              <a:defRPr sz="2000"/>
            </a:lvl2pPr>
            <a:lvl3pPr>
              <a:buClr>
                <a:schemeClr val="accent3"/>
              </a:buClr>
              <a:buSzPct val="90000"/>
              <a:defRPr sz="1800"/>
            </a:lvl3pPr>
            <a:lvl4pPr>
              <a:buClr>
                <a:schemeClr val="accent3"/>
              </a:buClr>
              <a:buSzPct val="90000"/>
              <a:defRPr sz="1600"/>
            </a:lvl4pPr>
            <a:lvl5pPr>
              <a:buClr>
                <a:schemeClr val="accent3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0DC0BEA-984E-D93C-D877-E2A90CDA9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588147-F459-A76A-DA01-07C2C82EC887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44807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C0099C9-A0E4-9218-3C36-1A58029CC009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D897903-762E-23AF-B5AE-CAA6E1D33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B45023-5556-B3FB-4765-948FDA0DA630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236538-5F7F-0582-E813-D92A7D156D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426224"/>
            <a:ext cx="10517188" cy="268189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3"/>
              </a:buClr>
              <a:buNone/>
              <a:defRPr sz="1400">
                <a:solidFill>
                  <a:schemeClr val="accent3"/>
                </a:solidFill>
                <a:latin typeface="+mn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64C17C-E20B-E07A-0C4C-5F0B82C45B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8F72D88E-DB5A-4C17-E0EE-5E4B2EE33E3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57390"/>
            <a:ext cx="10517188" cy="428625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3"/>
              </a:buClr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2D5597B-A688-5D12-1865-5000AB4E01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63294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A76DA53-7F01-FB60-4D30-8C1725F9EC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97515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5425C0-A116-739E-90CD-079C70B1C80D}"/>
              </a:ext>
            </a:extLst>
          </p:cNvPr>
          <p:cNvSpPr/>
          <p:nvPr userDrawn="1"/>
        </p:nvSpPr>
        <p:spPr>
          <a:xfrm>
            <a:off x="0" y="0"/>
            <a:ext cx="387146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98FCC6D9-EFE3-3E74-2E01-34F35B4AAD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2006701" y="3294906"/>
            <a:ext cx="4400550" cy="268189"/>
          </a:xfrm>
          <a:prstGeom prst="rect">
            <a:avLst/>
          </a:prstGeom>
        </p:spPr>
        <p:txBody>
          <a:bodyPr/>
          <a:lstStyle>
            <a:lvl1pPr marL="0" indent="0" algn="ctr">
              <a:buClr>
                <a:schemeClr val="accent3"/>
              </a:buClr>
              <a:buNone/>
              <a:defRPr sz="1200" spc="600">
                <a:solidFill>
                  <a:schemeClr val="bg1"/>
                </a:solidFill>
                <a:latin typeface="+mj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CASE STUDY</a:t>
            </a:r>
          </a:p>
        </p:txBody>
      </p:sp>
    </p:spTree>
    <p:extLst>
      <p:ext uri="{BB962C8B-B14F-4D97-AF65-F5344CB8AC3E}">
        <p14:creationId xmlns:p14="http://schemas.microsoft.com/office/powerpoint/2010/main" val="490677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C0099C9-A0E4-9218-3C36-1A58029CC009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D897903-762E-23AF-B5AE-CAA6E1D33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B45023-5556-B3FB-4765-948FDA0DA630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236538-5F7F-0582-E813-D92A7D156D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426224"/>
            <a:ext cx="10517188" cy="268189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3"/>
              </a:buClr>
              <a:buNone/>
              <a:defRPr sz="1400">
                <a:solidFill>
                  <a:schemeClr val="accent3"/>
                </a:solidFill>
                <a:latin typeface="+mn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64C17C-E20B-E07A-0C4C-5F0B82C45B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8F72D88E-DB5A-4C17-E0EE-5E4B2EE33E3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757390"/>
            <a:ext cx="10517188" cy="428625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3"/>
              </a:buClr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2D5597B-A688-5D12-1865-5000AB4E01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63294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A76DA53-7F01-FB60-4D30-8C1725F9EC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97515" y="2069054"/>
            <a:ext cx="2667000" cy="428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+mj-lt"/>
              </a:defRPr>
            </a:lvl1pPr>
          </a:lstStyle>
          <a:p>
            <a:pPr lvl="0"/>
            <a:r>
              <a:rPr lang="en-US"/>
              <a:t>CLICK TO EDIT MASTER</a:t>
            </a:r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5425C0-A116-739E-90CD-079C70B1C80D}"/>
              </a:ext>
            </a:extLst>
          </p:cNvPr>
          <p:cNvSpPr/>
          <p:nvPr userDrawn="1"/>
        </p:nvSpPr>
        <p:spPr>
          <a:xfrm>
            <a:off x="0" y="0"/>
            <a:ext cx="387146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98FCC6D9-EFE3-3E74-2E01-34F35B4AAD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2006701" y="3294906"/>
            <a:ext cx="4400550" cy="268189"/>
          </a:xfrm>
          <a:prstGeom prst="rect">
            <a:avLst/>
          </a:prstGeom>
        </p:spPr>
        <p:txBody>
          <a:bodyPr/>
          <a:lstStyle>
            <a:lvl1pPr marL="0" indent="0" algn="ctr">
              <a:buClr>
                <a:schemeClr val="accent3"/>
              </a:buClr>
              <a:buNone/>
              <a:defRPr sz="1200" spc="600">
                <a:solidFill>
                  <a:schemeClr val="bg1"/>
                </a:solidFill>
                <a:latin typeface="+mj-lt"/>
              </a:defRPr>
            </a:lvl1pPr>
            <a:lvl2pPr marL="457031" indent="0">
              <a:buClr>
                <a:schemeClr val="accent3"/>
              </a:buClr>
              <a:buNone/>
              <a:defRPr/>
            </a:lvl2pPr>
            <a:lvl3pPr marL="914078" indent="0">
              <a:buClr>
                <a:schemeClr val="accent3"/>
              </a:buClr>
              <a:buNone/>
              <a:defRPr/>
            </a:lvl3pPr>
            <a:lvl4pPr marL="1371123" indent="0">
              <a:buClr>
                <a:schemeClr val="accent3"/>
              </a:buClr>
              <a:buNone/>
              <a:defRPr/>
            </a:lvl4pPr>
            <a:lvl5pPr marL="1828155" indent="0">
              <a:buClr>
                <a:schemeClr val="accent3"/>
              </a:buClr>
              <a:buNone/>
              <a:defRPr/>
            </a:lvl5pPr>
          </a:lstStyle>
          <a:p>
            <a:pPr lvl="0"/>
            <a:r>
              <a:rPr lang="en-US"/>
              <a:t>CASE STUDY</a:t>
            </a:r>
          </a:p>
        </p:txBody>
      </p:sp>
    </p:spTree>
    <p:extLst>
      <p:ext uri="{BB962C8B-B14F-4D97-AF65-F5344CB8AC3E}">
        <p14:creationId xmlns:p14="http://schemas.microsoft.com/office/powerpoint/2010/main" val="490677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e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AFF2E2-0534-2DF0-890D-E30E35887E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D6B22A-FF43-F7C0-8507-FA18CF5226EB}"/>
              </a:ext>
            </a:extLst>
          </p:cNvPr>
          <p:cNvSpPr/>
          <p:nvPr userDrawn="1"/>
        </p:nvSpPr>
        <p:spPr>
          <a:xfrm>
            <a:off x="0" y="13219"/>
            <a:ext cx="12192794" cy="6858000"/>
          </a:xfrm>
          <a:prstGeom prst="rect">
            <a:avLst/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513CC5-5A76-75E1-8BFD-FC8D52AF31DC}"/>
              </a:ext>
            </a:extLst>
          </p:cNvPr>
          <p:cNvSpPr/>
          <p:nvPr userDrawn="1"/>
        </p:nvSpPr>
        <p:spPr>
          <a:xfrm>
            <a:off x="1129575" y="1940976"/>
            <a:ext cx="452761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7B3E07E-3BBB-0104-E7DD-1FAF16D02D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9575" y="2131730"/>
            <a:ext cx="5895914" cy="1325563"/>
          </a:xfrm>
          <a:prstGeom prst="rect">
            <a:avLst/>
          </a:prstGeom>
        </p:spPr>
        <p:txBody>
          <a:bodyPr/>
          <a:lstStyle>
            <a:lvl1pPr marL="0" algn="l" defTabSz="457200" rtl="0" eaLnBrk="1" latinLnBrk="0" hangingPunct="1">
              <a:defRPr lang="en-IN" sz="3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F814A2D-59CD-F845-3464-3D46E742EE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30300" y="3557063"/>
            <a:ext cx="4967288" cy="1325563"/>
          </a:xfrm>
          <a:prstGeom prst="rect">
            <a:avLst/>
          </a:prstGeom>
        </p:spPr>
        <p:txBody>
          <a:bodyPr/>
          <a:lstStyle>
            <a:lvl1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>
              <a:defRPr lang="en-IN" sz="12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893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61264A91-57AD-4E40-43F6-1744BDDE00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3588" cy="6858000"/>
          </a:xfrm>
          <a:prstGeom prst="rect">
            <a:avLst/>
          </a:prstGeom>
        </p:spPr>
        <p:txBody>
          <a:bodyPr/>
          <a:lstStyle/>
          <a:p>
            <a:endParaRPr lang="en-ID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F32927F-0AF3-F235-4EF3-D6A6121705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4BF06A-8B28-FD56-3BF6-A29E7231D66D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64940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9">
            <a:extLst>
              <a:ext uri="{FF2B5EF4-FFF2-40B4-BE49-F238E27FC236}">
                <a16:creationId xmlns:a16="http://schemas.microsoft.com/office/drawing/2014/main" id="{A8E210FC-A449-4BF4-A850-DC6C214564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12193587" cy="6858000"/>
          </a:xfrm>
          <a:prstGeom prst="rect">
            <a:avLst/>
          </a:prstGeom>
          <a:pattFill prst="pct5">
            <a:fgClr>
              <a:srgbClr val="1D1C22"/>
            </a:fgClr>
            <a:bgClr>
              <a:schemeClr val="tx1"/>
            </a:bgClr>
          </a:pattFill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  <a:latin typeface="Montserrat" panose="00000500000000000000" pitchFamily="2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EB7B0C5-9B54-C072-A538-C46AD73D3B49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23BA74B-5DDA-2F58-1611-00A052EE3752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FCD0D21-FC24-4945-E7BC-B702E13CDAB5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F711F19-1225-79B6-BBA1-003DB18114C0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70EE402-39B5-2AFE-7E33-4FAC8515AAEC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2E79180-B663-849C-1609-1D870629E038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4E3DE30-36CD-B555-2E5C-C0BF18349B27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C895D75-F0E3-C526-3D80-E48B6702F4D8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FE2286AE-0376-C893-ECE9-2A84EF0617EF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5512940-0E0E-7AF1-2A0D-E0C12C371E50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154DB1-9A2E-6520-45AE-1A5BC17664DE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EBC1DCD-9570-8469-B1AB-D10E604E5360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453CB7FB-E986-7C05-A713-185430C6506D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56968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682" y="0"/>
            <a:ext cx="7130634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object 11">
            <a:extLst>
              <a:ext uri="{FF2B5EF4-FFF2-40B4-BE49-F238E27FC236}">
                <a16:creationId xmlns:a16="http://schemas.microsoft.com/office/drawing/2014/main" id="{C476DD51-FE81-B742-AE62-1986BE724FA3}"/>
              </a:ext>
            </a:extLst>
          </p:cNvPr>
          <p:cNvSpPr/>
          <p:nvPr userDrawn="1"/>
        </p:nvSpPr>
        <p:spPr>
          <a:xfrm>
            <a:off x="424401" y="5976909"/>
            <a:ext cx="1404638" cy="596084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 b="0" i="0">
              <a:latin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A77DC6-C995-334E-B014-2F53B717C728}"/>
              </a:ext>
            </a:extLst>
          </p:cNvPr>
          <p:cNvSpPr/>
          <p:nvPr userDrawn="1"/>
        </p:nvSpPr>
        <p:spPr>
          <a:xfrm>
            <a:off x="293952" y="5666014"/>
            <a:ext cx="3886706" cy="9633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9357C2-F4AC-3A4A-B21F-2753E897D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50" y="5922964"/>
            <a:ext cx="3831137" cy="244475"/>
          </a:xfrm>
          <a:prstGeom prst="rect">
            <a:avLst/>
          </a:prstGeom>
        </p:spPr>
        <p:txBody>
          <a:bodyPr/>
          <a:lstStyle>
            <a:lvl1pPr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63766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v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682" y="0"/>
            <a:ext cx="7130634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9357C2-F4AC-3A4A-B21F-2753E897D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50" y="5922964"/>
            <a:ext cx="3831137" cy="244475"/>
          </a:xfrm>
          <a:prstGeom prst="rect">
            <a:avLst/>
          </a:prstGeom>
        </p:spPr>
        <p:txBody>
          <a:bodyPr/>
          <a:lstStyle>
            <a:lvl1pPr>
              <a:buFont typeface="Arial" panose="020B0604020202020204" pitchFamily="34" charset="0"/>
              <a:buNone/>
              <a:defRPr sz="1400" b="0" i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defRPr sz="1400">
                <a:latin typeface="Proxima Nova Rg" panose="02000506030000020004" pitchFamily="2" charset="0"/>
              </a:defRPr>
            </a:lvl2pPr>
            <a:lvl3pPr>
              <a:defRPr sz="1400">
                <a:latin typeface="Proxima Nova Rg" panose="02000506030000020004" pitchFamily="2" charset="0"/>
              </a:defRPr>
            </a:lvl3pPr>
            <a:lvl4pPr>
              <a:defRPr sz="1400">
                <a:latin typeface="Proxima Nova Rg" panose="02000506030000020004" pitchFamily="2" charset="0"/>
              </a:defRPr>
            </a:lvl4pPr>
            <a:lvl5pPr>
              <a:defRPr sz="1400">
                <a:latin typeface="Proxima Nova Rg" panose="02000506030000020004" pitchFamily="2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74259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A08-14AD-4A66-8B67-CE37E463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062" y="1328688"/>
            <a:ext cx="6743349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F2932-0D4B-41ED-8339-6EFD7CAEE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8691" y="2989264"/>
            <a:ext cx="6173004" cy="29305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defRPr b="0" i="0">
                <a:latin typeface="Calibri" panose="020F0502020204030204" pitchFamily="34" charset="0"/>
              </a:defRPr>
            </a:lvl2pPr>
            <a:lvl3pPr>
              <a:defRPr b="0" i="0">
                <a:latin typeface="Calibri" panose="020F0502020204030204" pitchFamily="34" charset="0"/>
              </a:defRPr>
            </a:lvl3pPr>
            <a:lvl4pPr>
              <a:defRPr b="0" i="0">
                <a:latin typeface="Calibri" panose="020F0502020204030204" pitchFamily="34" charset="0"/>
              </a:defRPr>
            </a:lvl4pPr>
            <a:lvl5pPr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675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713" y="685800"/>
            <a:ext cx="1098319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8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52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2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70DC0BEA-984E-D93C-D877-E2A90CDA9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588147-F459-A76A-DA01-07C2C82EC887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184865-9CAB-DBC7-2098-1A1F00189F59}"/>
              </a:ext>
            </a:extLst>
          </p:cNvPr>
          <p:cNvSpPr/>
          <p:nvPr userDrawn="1"/>
        </p:nvSpPr>
        <p:spPr>
          <a:xfrm>
            <a:off x="0" y="0"/>
            <a:ext cx="5902036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16BDBA-67F7-228C-456D-9D23F4BDF07F}"/>
              </a:ext>
            </a:extLst>
          </p:cNvPr>
          <p:cNvSpPr/>
          <p:nvPr userDrawn="1"/>
        </p:nvSpPr>
        <p:spPr>
          <a:xfrm flipV="1">
            <a:off x="1090500" y="1159429"/>
            <a:ext cx="452581" cy="50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ABD6D036-0303-92E3-0B0C-543A35F51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3845"/>
            <a:ext cx="3860549" cy="13255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74977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561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795" y="0"/>
            <a:ext cx="4877435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0833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682" y="0"/>
            <a:ext cx="7130634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48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v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5074682" y="0"/>
            <a:ext cx="7130634" cy="6858000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Open Sans Light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object 11">
            <a:extLst>
              <a:ext uri="{FF2B5EF4-FFF2-40B4-BE49-F238E27FC236}">
                <a16:creationId xmlns:a16="http://schemas.microsoft.com/office/drawing/2014/main" id="{C476DD51-FE81-B742-AE62-1986BE724FA3}"/>
              </a:ext>
            </a:extLst>
          </p:cNvPr>
          <p:cNvSpPr/>
          <p:nvPr userDrawn="1"/>
        </p:nvSpPr>
        <p:spPr>
          <a:xfrm>
            <a:off x="424401" y="5976909"/>
            <a:ext cx="1404638" cy="596084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 b="0" i="0">
              <a:latin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A77DC6-C995-334E-B014-2F53B717C728}"/>
              </a:ext>
            </a:extLst>
          </p:cNvPr>
          <p:cNvSpPr/>
          <p:nvPr userDrawn="1"/>
        </p:nvSpPr>
        <p:spPr>
          <a:xfrm>
            <a:off x="293952" y="5666015"/>
            <a:ext cx="3886706" cy="9069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8805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A08-14AD-4A66-8B67-CE37E463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062" y="1328688"/>
            <a:ext cx="6743349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061CF-1A99-42E6-9CD9-F7A25E2A29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272DA755-845C-4FF9-B7D5-F897DF704572}" type="datetime1">
              <a:rPr lang="en-US" smtClean="0"/>
              <a:pPr/>
              <a:t>3/20/2023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554A0-64A8-4B03-B8AE-D20132A64E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20A168DF-1DFC-4066-B5EB-F4280467D8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876" y="117988"/>
            <a:ext cx="3340815" cy="3938197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F2932-0D4B-41ED-8339-6EFD7CAEE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8691" y="2989264"/>
            <a:ext cx="6173004" cy="29305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defRPr b="0" i="0">
                <a:latin typeface="Calibri" panose="020F0502020204030204" pitchFamily="34" charset="0"/>
              </a:defRPr>
            </a:lvl2pPr>
            <a:lvl3pPr>
              <a:defRPr b="0" i="0">
                <a:latin typeface="Calibri" panose="020F0502020204030204" pitchFamily="34" charset="0"/>
              </a:defRPr>
            </a:lvl3pPr>
            <a:lvl4pPr>
              <a:defRPr b="0" i="0">
                <a:latin typeface="Calibri" panose="020F0502020204030204" pitchFamily="34" charset="0"/>
              </a:defRPr>
            </a:lvl4pPr>
            <a:lvl5pPr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183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5BC17247-5D6A-40C5-B7B6-DC5CFB3F2A31}" type="datetime1">
              <a:rPr lang="en-US" smtClean="0"/>
              <a:pPr/>
              <a:t>3/20/2023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2pPr>
            <a:lvl3pPr marL="1143000" indent="-228600">
              <a:buClr>
                <a:srgbClr val="4A498E"/>
              </a:buClr>
              <a:buFontTx/>
              <a:buChar char="-"/>
              <a:defRPr b="0" i="0">
                <a:latin typeface="Calibri" panose="020F0502020204030204" pitchFamily="34" charset="0"/>
              </a:defRPr>
            </a:lvl3pPr>
            <a:lvl4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966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89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943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795" y="0"/>
            <a:ext cx="4877435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5527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 b="0" i="0">
                <a:solidFill>
                  <a:srgbClr val="586069"/>
                </a:solidFill>
                <a:latin typeface="Calibri" panose="020F0502020204030204" pitchFamily="34" charset="0"/>
                <a:cs typeface="Segoe UI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909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CF4879F-5AA8-AD01-0537-346180269E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84155E-167E-5633-5688-849E926D122E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E56958-0FA5-9C54-B3B0-5538ED6B4424}"/>
              </a:ext>
            </a:extLst>
          </p:cNvPr>
          <p:cNvSpPr/>
          <p:nvPr userDrawn="1"/>
        </p:nvSpPr>
        <p:spPr>
          <a:xfrm flipV="1">
            <a:off x="1090500" y="1159429"/>
            <a:ext cx="452581" cy="5029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F0AA66C-5128-DD82-AA5C-37E650F48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3845"/>
            <a:ext cx="3860549" cy="13255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714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A08-14AD-4A66-8B67-CE37E463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062" y="1328688"/>
            <a:ext cx="6743349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061CF-1A99-42E6-9CD9-F7A25E2A29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272DA755-845C-4FF9-B7D5-F897DF704572}" type="datetime1">
              <a:rPr lang="en-US" smtClean="0"/>
              <a:pPr/>
              <a:t>3/20/2023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554A0-64A8-4B03-B8AE-D20132A64E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20A168DF-1DFC-4066-B5EB-F4280467D8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876" y="117988"/>
            <a:ext cx="3340815" cy="3938197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F2932-0D4B-41ED-8339-6EFD7CAEE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8691" y="2989264"/>
            <a:ext cx="6173004" cy="29305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defRPr b="0" i="0">
                <a:latin typeface="Calibri" panose="020F0502020204030204" pitchFamily="34" charset="0"/>
              </a:defRPr>
            </a:lvl2pPr>
            <a:lvl3pPr>
              <a:defRPr b="0" i="0">
                <a:latin typeface="Calibri" panose="020F0502020204030204" pitchFamily="34" charset="0"/>
              </a:defRPr>
            </a:lvl3pPr>
            <a:lvl4pPr>
              <a:defRPr b="0" i="0">
                <a:latin typeface="Calibri" panose="020F0502020204030204" pitchFamily="34" charset="0"/>
              </a:defRPr>
            </a:lvl4pPr>
            <a:lvl5pPr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532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5BC17247-5D6A-40C5-B7B6-DC5CFB3F2A31}" type="datetime1">
              <a:rPr lang="en-US" smtClean="0"/>
              <a:pPr/>
              <a:t>3/20/2023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2pPr>
            <a:lvl3pPr marL="1143000" indent="-228600">
              <a:buClr>
                <a:srgbClr val="4A498E"/>
              </a:buClr>
              <a:buFontTx/>
              <a:buChar char="-"/>
              <a:defRPr b="0" i="0">
                <a:latin typeface="Calibri" panose="020F0502020204030204" pitchFamily="34" charset="0"/>
              </a:defRPr>
            </a:lvl3pPr>
            <a:lvl4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1004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7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28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795" y="0"/>
            <a:ext cx="4877435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922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5A08-14AD-4A66-8B67-CE37E463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9062" y="1328688"/>
            <a:ext cx="6743349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061CF-1A99-42E6-9CD9-F7A25E2A29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272DA755-845C-4FF9-B7D5-F897DF704572}" type="datetime1">
              <a:rPr lang="en-US" smtClean="0"/>
              <a:pPr/>
              <a:t>3/20/2023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554A0-64A8-4B03-B8AE-D20132A64E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A9F2932-0D4B-41ED-8339-6EFD7CAEE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8691" y="2989264"/>
            <a:ext cx="6173004" cy="29305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defRPr b="0" i="0">
                <a:latin typeface="Calibri" panose="020F0502020204030204" pitchFamily="34" charset="0"/>
              </a:defRPr>
            </a:lvl2pPr>
            <a:lvl3pPr>
              <a:defRPr b="0" i="0">
                <a:latin typeface="Calibri" panose="020F0502020204030204" pitchFamily="34" charset="0"/>
              </a:defRPr>
            </a:lvl3pPr>
            <a:lvl4pPr>
              <a:defRPr b="0" i="0">
                <a:latin typeface="Calibri" panose="020F0502020204030204" pitchFamily="34" charset="0"/>
              </a:defRPr>
            </a:lvl4pPr>
            <a:lvl5pPr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626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5BC17247-5D6A-40C5-B7B6-DC5CFB3F2A31}" type="datetime1">
              <a:rPr lang="en-US" smtClean="0"/>
              <a:pPr/>
              <a:t>3/20/2023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Calibri" panose="020F0502020204030204" pitchFamily="34" charset="0"/>
              </a:defRPr>
            </a:lvl1pPr>
            <a:lvl2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2pPr>
            <a:lvl3pPr marL="1143000" indent="-228600">
              <a:buClr>
                <a:srgbClr val="4A498E"/>
              </a:buClr>
              <a:buFontTx/>
              <a:buChar char="-"/>
              <a:defRPr b="0" i="0">
                <a:latin typeface="Calibri" panose="020F0502020204030204" pitchFamily="34" charset="0"/>
              </a:defRPr>
            </a:lvl3pPr>
            <a:lvl4pPr>
              <a:buClr>
                <a:srgbClr val="4A498E"/>
              </a:buClr>
              <a:defRPr b="0" i="0">
                <a:latin typeface="Calibri" panose="020F0502020204030204" pitchFamily="34" charset="0"/>
              </a:defRPr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 b="0" i="0"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487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8310BF7-C8F2-46EA-8B7F-13188B1D48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8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023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96795" y="0"/>
            <a:ext cx="4877435" cy="6858000"/>
          </a:xfrm>
          <a:custGeom>
            <a:avLst/>
            <a:gdLst>
              <a:gd name="connsiteX0" fmla="*/ 0 w 4876800"/>
              <a:gd name="connsiteY0" fmla="*/ 0 h 6858000"/>
              <a:gd name="connsiteX1" fmla="*/ 4876800 w 4876800"/>
              <a:gd name="connsiteY1" fmla="*/ 0 h 6858000"/>
              <a:gd name="connsiteX2" fmla="*/ 4876800 w 4876800"/>
              <a:gd name="connsiteY2" fmla="*/ 6858000 h 6858000"/>
              <a:gd name="connsiteX3" fmla="*/ 0 w 4876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6858000">
                <a:moveTo>
                  <a:pt x="0" y="0"/>
                </a:moveTo>
                <a:lnTo>
                  <a:pt x="4876800" y="0"/>
                </a:lnTo>
                <a:lnTo>
                  <a:pt x="487680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rgbClr val="00B0F0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 b="0" i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09941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FE2DBF-D8B0-B5D5-8CAC-B2477D906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7188" cy="34104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DCEABA-4A7A-7295-C3B4-78364C6D8AC3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C43987-D02B-79B0-F096-FAE282FD26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771649"/>
            <a:ext cx="10517188" cy="3362325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buSzPct val="90000"/>
              <a:defRPr sz="2400"/>
            </a:lvl1pPr>
            <a:lvl2pPr>
              <a:buClr>
                <a:schemeClr val="accent3"/>
              </a:buClr>
              <a:buSzPct val="90000"/>
              <a:defRPr sz="2000"/>
            </a:lvl2pPr>
            <a:lvl3pPr>
              <a:buClr>
                <a:schemeClr val="accent3"/>
              </a:buClr>
              <a:buSzPct val="90000"/>
              <a:defRPr sz="1800"/>
            </a:lvl3pPr>
            <a:lvl4pPr>
              <a:buClr>
                <a:schemeClr val="accent3"/>
              </a:buClr>
              <a:buSzPct val="90000"/>
              <a:defRPr sz="1600"/>
            </a:lvl4pPr>
            <a:lvl5pPr>
              <a:buClr>
                <a:schemeClr val="accent3"/>
              </a:buClr>
              <a:buSzPct val="9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0DC0BEA-984E-D93C-D877-E2A90CDA90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588147-F459-A76A-DA01-07C2C82EC887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44807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9126" y="6342096"/>
            <a:ext cx="4115336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</p:spPr>
        <p:txBody>
          <a:bodyPr/>
          <a:lstStyle>
            <a:lvl2pPr>
              <a:buClr>
                <a:srgbClr val="4A498E"/>
              </a:buClr>
              <a:defRPr/>
            </a:lvl2pPr>
            <a:lvl3pPr marL="1143000" indent="-228600">
              <a:buClr>
                <a:srgbClr val="4A498E"/>
              </a:buClr>
              <a:buFontTx/>
              <a:buChar char="-"/>
              <a:defRPr/>
            </a:lvl3pPr>
            <a:lvl4pPr>
              <a:buClr>
                <a:srgbClr val="4A498E"/>
              </a:buClr>
              <a:defRPr/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73763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17247-5D6A-40C5-B7B6-DC5CFB3F2A31}" type="datetime1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9126" y="6342096"/>
            <a:ext cx="4115336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</p:spPr>
        <p:txBody>
          <a:bodyPr/>
          <a:lstStyle>
            <a:lvl2pPr>
              <a:buClr>
                <a:srgbClr val="4A498E"/>
              </a:buClr>
              <a:defRPr/>
            </a:lvl2pPr>
            <a:lvl3pPr marL="1143000" indent="-228600">
              <a:buClr>
                <a:srgbClr val="4A498E"/>
              </a:buClr>
              <a:buFontTx/>
              <a:buChar char="-"/>
              <a:defRPr/>
            </a:lvl3pPr>
            <a:lvl4pPr>
              <a:buClr>
                <a:srgbClr val="4A498E"/>
              </a:buClr>
              <a:defRPr/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662887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586069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623339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17247-5D6A-40C5-B7B6-DC5CFB3F2A31}" type="datetime1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9126" y="6342096"/>
            <a:ext cx="4115336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</p:spPr>
        <p:txBody>
          <a:bodyPr/>
          <a:lstStyle>
            <a:lvl2pPr>
              <a:buClr>
                <a:srgbClr val="4A498E"/>
              </a:buClr>
              <a:defRPr/>
            </a:lvl2pPr>
            <a:lvl3pPr marL="1143000" indent="-228600">
              <a:buClr>
                <a:srgbClr val="4A498E"/>
              </a:buClr>
              <a:buFontTx/>
              <a:buChar char="-"/>
              <a:defRPr/>
            </a:lvl3pPr>
            <a:lvl4pPr>
              <a:buClr>
                <a:srgbClr val="4A498E"/>
              </a:buClr>
              <a:defRPr/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40384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C6A8B386-065C-6D41-B1E5-A56321A4B2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9" y="227295"/>
            <a:ext cx="10850160" cy="954847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>
              <a:lnSpc>
                <a:spcPct val="80000"/>
              </a:lnSpc>
              <a:defRPr sz="412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021FE9-9106-4347-A53B-8D06521D030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©2020 Marriott International, Inc. Proprietary And confidential.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F8E201-90B7-DA4A-B99C-1CB3D2DA75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D628DBA-D357-E646-9A33-65D32864E68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0C7FAE-F3BF-9C4F-82E4-D88BFDE7BA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58" y="6334805"/>
            <a:ext cx="1115737" cy="44497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DA379CD-F5CC-A74B-801B-528AB6864D1A}"/>
              </a:ext>
            </a:extLst>
          </p:cNvPr>
          <p:cNvSpPr/>
          <p:nvPr userDrawn="1"/>
        </p:nvSpPr>
        <p:spPr>
          <a:xfrm>
            <a:off x="482129" y="1"/>
            <a:ext cx="55424" cy="1074305"/>
          </a:xfrm>
          <a:prstGeom prst="rect">
            <a:avLst/>
          </a:prstGeom>
          <a:solidFill>
            <a:srgbClr val="FF96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84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56A6E1-7356-2F49-BE27-DD696AC4583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7907" y="1288035"/>
            <a:ext cx="10849051" cy="645874"/>
          </a:xfrm>
        </p:spPr>
        <p:txBody>
          <a:bodyPr>
            <a:normAutofit/>
          </a:bodyPr>
          <a:lstStyle>
            <a:lvl1pPr marL="11542" indent="0">
              <a:lnSpc>
                <a:spcPct val="85000"/>
              </a:lnSpc>
              <a:buNone/>
              <a:defRPr sz="242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9346420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/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6">
            <a:extLst>
              <a:ext uri="{FF2B5EF4-FFF2-40B4-BE49-F238E27FC236}">
                <a16:creationId xmlns:a16="http://schemas.microsoft.com/office/drawing/2014/main" id="{C6A8B386-065C-6D41-B1E5-A56321A4B2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9" y="227295"/>
            <a:ext cx="10850160" cy="954847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>
              <a:lnSpc>
                <a:spcPct val="80000"/>
              </a:lnSpc>
              <a:defRPr sz="412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021FE9-9106-4347-A53B-8D06521D030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©2020 Marriott International, Inc. Proprietary And confidential.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F8E201-90B7-DA4A-B99C-1CB3D2DA75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D628DBA-D357-E646-9A33-65D32864E68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C91C52A-7EDC-C546-B3EC-BA807017ED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62763" y="2125040"/>
            <a:ext cx="9884196" cy="4075055"/>
          </a:xfrm>
          <a:prstGeom prst="rect">
            <a:avLst/>
          </a:prstGeom>
        </p:spPr>
        <p:txBody>
          <a:bodyPr/>
          <a:lstStyle>
            <a:lvl1pPr>
              <a:spcBef>
                <a:spcPts val="727"/>
              </a:spcBef>
              <a:spcAft>
                <a:spcPts val="485"/>
              </a:spcAft>
              <a:defRPr spc="24" baseline="0">
                <a:solidFill>
                  <a:schemeClr val="tx1"/>
                </a:solidFill>
              </a:defRPr>
            </a:lvl1pPr>
            <a:lvl2pPr marL="421298" indent="-140433">
              <a:spcAft>
                <a:spcPts val="727"/>
              </a:spcAft>
              <a:tabLst/>
              <a:defRPr sz="2424" kern="600" spc="24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spcAft>
                <a:spcPts val="727"/>
              </a:spcAft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</a:lstStyle>
          <a:p>
            <a:pPr lvl="0"/>
            <a:r>
              <a:rPr lang="en-US"/>
              <a:t>Bullet item one</a:t>
            </a:r>
          </a:p>
          <a:p>
            <a:pPr lvl="1"/>
            <a:r>
              <a:rPr lang="en-US"/>
              <a:t>Sub-bullet item </a:t>
            </a:r>
          </a:p>
          <a:p>
            <a:pPr lvl="0"/>
            <a:r>
              <a:rPr lang="en-US"/>
              <a:t>Bullet item two</a:t>
            </a:r>
          </a:p>
          <a:p>
            <a:pPr lvl="1"/>
            <a:r>
              <a:rPr lang="en-US"/>
              <a:t>Sub-bullet item </a:t>
            </a:r>
          </a:p>
          <a:p>
            <a:pPr lvl="2"/>
            <a:r>
              <a:rPr lang="en-US"/>
              <a:t>2nd level sub-bullet item </a:t>
            </a:r>
          </a:p>
          <a:p>
            <a:pPr lvl="2"/>
            <a:r>
              <a:rPr lang="en-US"/>
              <a:t>2nd level sub-bullet item </a:t>
            </a:r>
          </a:p>
          <a:p>
            <a:pPr lvl="3"/>
            <a:r>
              <a:rPr lang="en-US"/>
              <a:t>3rd level sub-bullet item </a:t>
            </a:r>
          </a:p>
          <a:p>
            <a:pPr lvl="3"/>
            <a:r>
              <a:rPr lang="en-US"/>
              <a:t>3rd level sub-bullet item </a:t>
            </a:r>
          </a:p>
          <a:p>
            <a:pPr lvl="1"/>
            <a:r>
              <a:rPr lang="en-US"/>
              <a:t>Sub-bullet item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0C7FAE-F3BF-9C4F-82E4-D88BFDE7BA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58" y="6334805"/>
            <a:ext cx="1115737" cy="44497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DA379CD-F5CC-A74B-801B-528AB6864D1A}"/>
              </a:ext>
            </a:extLst>
          </p:cNvPr>
          <p:cNvSpPr/>
          <p:nvPr userDrawn="1"/>
        </p:nvSpPr>
        <p:spPr>
          <a:xfrm>
            <a:off x="482129" y="1"/>
            <a:ext cx="55424" cy="1074305"/>
          </a:xfrm>
          <a:prstGeom prst="rect">
            <a:avLst/>
          </a:prstGeom>
          <a:solidFill>
            <a:srgbClr val="FF96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84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E56A6E1-7356-2F49-BE27-DD696AC4583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7907" y="1288035"/>
            <a:ext cx="10849051" cy="645874"/>
          </a:xfrm>
        </p:spPr>
        <p:txBody>
          <a:bodyPr>
            <a:normAutofit/>
          </a:bodyPr>
          <a:lstStyle>
            <a:lvl1pPr marL="11542" indent="0">
              <a:lnSpc>
                <a:spcPct val="85000"/>
              </a:lnSpc>
              <a:buNone/>
              <a:defRPr sz="242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2336177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091" y="639830"/>
            <a:ext cx="10983195" cy="664536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 i="0" spc="0">
                <a:latin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A94D3-9DBF-BE48-84DA-990636327BFF}"/>
              </a:ext>
            </a:extLst>
          </p:cNvPr>
          <p:cNvSpPr txBox="1"/>
          <p:nvPr userDrawn="1"/>
        </p:nvSpPr>
        <p:spPr>
          <a:xfrm>
            <a:off x="538689" y="-388307"/>
            <a:ext cx="0" cy="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roxima Nova Rg" panose="02000506030000020004" pitchFamily="2" charset="77"/>
              <a:ea typeface="nevis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90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121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AABCF50-F290-4955-B8A6-47F3BE89C1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495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168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ACF4879F-5AA8-AD01-0537-346180269E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39179" y="6473337"/>
            <a:ext cx="617985" cy="206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84155E-167E-5633-5688-849E926D122E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accent6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E56958-0FA5-9C54-B3B0-5538ED6B4424}"/>
              </a:ext>
            </a:extLst>
          </p:cNvPr>
          <p:cNvSpPr/>
          <p:nvPr userDrawn="1"/>
        </p:nvSpPr>
        <p:spPr>
          <a:xfrm flipV="1">
            <a:off x="1090500" y="1159429"/>
            <a:ext cx="452581" cy="5029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F0AA66C-5128-DD82-AA5C-37E650F48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3845"/>
            <a:ext cx="3860549" cy="13255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714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17247-5D6A-40C5-B7B6-DC5CFB3F2A31}" type="datetime1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9126" y="6342096"/>
            <a:ext cx="4115336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6433D6-39D6-443F-BD87-C00CDD0672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4213" y="1390650"/>
            <a:ext cx="10661450" cy="4368800"/>
          </a:xfrm>
        </p:spPr>
        <p:txBody>
          <a:bodyPr/>
          <a:lstStyle>
            <a:lvl2pPr>
              <a:buClr>
                <a:srgbClr val="4A498E"/>
              </a:buClr>
              <a:defRPr/>
            </a:lvl2pPr>
            <a:lvl3pPr marL="1143000" indent="-228600">
              <a:buClr>
                <a:srgbClr val="4A498E"/>
              </a:buClr>
              <a:buFontTx/>
              <a:buChar char="-"/>
              <a:defRPr/>
            </a:lvl3pPr>
            <a:lvl4pPr>
              <a:buClr>
                <a:srgbClr val="4A498E"/>
              </a:buClr>
              <a:defRPr/>
            </a:lvl4pPr>
            <a:lvl5pPr marL="2057400" indent="-228600">
              <a:buClr>
                <a:srgbClr val="4A498E"/>
              </a:buClr>
              <a:buFont typeface="Calibri" panose="020F0502020204030204" pitchFamily="34" charset="0"/>
              <a:buChar char="-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9779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 Inf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06972E-A6C4-11AD-14F1-AFC06B7D6E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3588" cy="685889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BB1A4CC-EBA3-97B3-721F-1201E3109928}"/>
              </a:ext>
            </a:extLst>
          </p:cNvPr>
          <p:cNvSpPr/>
          <p:nvPr userDrawn="1"/>
        </p:nvSpPr>
        <p:spPr>
          <a:xfrm>
            <a:off x="0" y="0"/>
            <a:ext cx="12192794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45000">
                <a:schemeClr val="tx1"/>
              </a:gs>
              <a:gs pos="100000">
                <a:schemeClr val="tx1">
                  <a:alpha val="82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1F3F4E-D1D4-0788-AB9F-A45B341D2BB6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3B322E-DF3A-3542-289B-EC696BE04BB6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9EBC09D-1DDF-1351-1C7B-FA6816D99731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8B66A2-346C-02BB-BF4F-FD0F7879BD39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12D419E-3C74-27DF-09CD-64123CED72F4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EAD223B-28CA-DCA8-B6B8-EAE95EB7F2A4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3A6DC5-D0D5-EF7A-6581-1558DF4D356B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1A839AE-5102-E8C7-379B-97C37563446A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9B1F04-DEDF-0172-8F92-8982056D87FB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BA7713-C31C-DC01-9DF3-718A7600B1FC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7C75B2-E221-9A9B-2F49-699B828BDC81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05011B-9EAC-75C3-E359-4413C41BC5C5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C09B0D0-7885-C2F2-E743-56FCD96867F5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33938A00-11F3-CBD8-BACF-5511654EB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928"/>
            <a:ext cx="6042434" cy="130071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72E221-C5E9-6960-1A25-D886A6207ECD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202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pecial Inf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06972E-A6C4-11AD-14F1-AFC06B7D6E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0" y="-1"/>
            <a:ext cx="12193587" cy="685889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BB1A4CC-EBA3-97B3-721F-1201E3109928}"/>
              </a:ext>
            </a:extLst>
          </p:cNvPr>
          <p:cNvSpPr/>
          <p:nvPr userDrawn="1"/>
        </p:nvSpPr>
        <p:spPr>
          <a:xfrm>
            <a:off x="0" y="0"/>
            <a:ext cx="12192794" cy="6858000"/>
          </a:xfrm>
          <a:prstGeom prst="rect">
            <a:avLst/>
          </a:prstGeom>
          <a:gradFill>
            <a:gsLst>
              <a:gs pos="100000">
                <a:schemeClr val="bg2"/>
              </a:gs>
              <a:gs pos="50000">
                <a:srgbClr val="08083B"/>
              </a:gs>
              <a:gs pos="0">
                <a:schemeClr val="bg2">
                  <a:alpha val="83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1F3F4E-D1D4-0788-AB9F-A45B341D2BB6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3B322E-DF3A-3542-289B-EC696BE04BB6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9EBC09D-1DDF-1351-1C7B-FA6816D99731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8B66A2-346C-02BB-BF4F-FD0F7879BD39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12D419E-3C74-27DF-09CD-64123CED72F4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EAD223B-28CA-DCA8-B6B8-EAE95EB7F2A4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3A6DC5-D0D5-EF7A-6581-1558DF4D356B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1A839AE-5102-E8C7-379B-97C37563446A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9B1F04-DEDF-0172-8F92-8982056D87FB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BA7713-C31C-DC01-9DF3-718A7600B1FC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7C75B2-E221-9A9B-2F49-699B828BDC81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05011B-9EAC-75C3-E359-4413C41BC5C5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C09B0D0-7885-C2F2-E743-56FCD96867F5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33938A00-11F3-CBD8-BACF-5511654EB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929"/>
            <a:ext cx="10442418" cy="62170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72E221-C5E9-6960-1A25-D886A6207ECD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DE020-BB57-679E-2533-D479B517C0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730025"/>
            <a:ext cx="10442418" cy="4109460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buSzPct val="90000"/>
              <a:defRPr/>
            </a:lvl1pPr>
            <a:lvl2pPr>
              <a:buClr>
                <a:schemeClr val="accent3"/>
              </a:buClr>
              <a:buSzPct val="90000"/>
              <a:defRPr/>
            </a:lvl2pPr>
            <a:lvl3pPr>
              <a:buClr>
                <a:schemeClr val="accent3"/>
              </a:buClr>
              <a:buSzPct val="90000"/>
              <a:defRPr/>
            </a:lvl3pPr>
            <a:lvl4pPr>
              <a:buClr>
                <a:schemeClr val="accent3"/>
              </a:buClr>
              <a:buSzPct val="90000"/>
              <a:defRPr/>
            </a:lvl4pPr>
            <a:lvl5pPr>
              <a:buClr>
                <a:schemeClr val="accent3"/>
              </a:buClr>
              <a:buSzPct val="9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93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pecial Inf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B06972E-A6C4-11AD-14F1-AFC06B7D6E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12193587" cy="685889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BB1A4CC-EBA3-97B3-721F-1201E3109928}"/>
              </a:ext>
            </a:extLst>
          </p:cNvPr>
          <p:cNvSpPr/>
          <p:nvPr userDrawn="1"/>
        </p:nvSpPr>
        <p:spPr>
          <a:xfrm>
            <a:off x="0" y="0"/>
            <a:ext cx="12192794" cy="6858000"/>
          </a:xfrm>
          <a:prstGeom prst="rect">
            <a:avLst/>
          </a:prstGeom>
          <a:gradFill>
            <a:gsLst>
              <a:gs pos="0">
                <a:schemeClr val="bg2"/>
              </a:gs>
              <a:gs pos="45000">
                <a:srgbClr val="08083B"/>
              </a:gs>
              <a:gs pos="100000">
                <a:schemeClr val="bg2">
                  <a:alpha val="83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1F3F4E-D1D4-0788-AB9F-A45B341D2BB6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3B322E-DF3A-3542-289B-EC696BE04BB6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9EBC09D-1DDF-1351-1C7B-FA6816D99731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8B66A2-346C-02BB-BF4F-FD0F7879BD39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12D419E-3C74-27DF-09CD-64123CED72F4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EAD223B-28CA-DCA8-B6B8-EAE95EB7F2A4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3A6DC5-D0D5-EF7A-6581-1558DF4D356B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1A839AE-5102-E8C7-379B-97C37563446A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9B1F04-DEDF-0172-8F92-8982056D87FB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BA7713-C31C-DC01-9DF3-718A7600B1FC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7C75B2-E221-9A9B-2F49-699B828BDC81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05011B-9EAC-75C3-E359-4413C41BC5C5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C09B0D0-7885-C2F2-E743-56FCD96867F5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33938A00-11F3-CBD8-BACF-5511654EB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929"/>
            <a:ext cx="10442418" cy="62170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72E221-C5E9-6960-1A25-D886A6207ECD}"/>
              </a:ext>
            </a:extLst>
          </p:cNvPr>
          <p:cNvSpPr/>
          <p:nvPr userDrawn="1"/>
        </p:nvSpPr>
        <p:spPr>
          <a:xfrm>
            <a:off x="1007373" y="298020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DE020-BB57-679E-2533-D479B517C0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32438" y="1730025"/>
            <a:ext cx="5748180" cy="4109460"/>
          </a:xfrm>
          <a:prstGeom prst="rect">
            <a:avLst/>
          </a:prstGeom>
        </p:spPr>
        <p:txBody>
          <a:bodyPr/>
          <a:lstStyle>
            <a:lvl1pPr>
              <a:buClr>
                <a:schemeClr val="accent3"/>
              </a:buClr>
              <a:buSzPct val="90000"/>
              <a:defRPr/>
            </a:lvl1pPr>
            <a:lvl2pPr>
              <a:buClr>
                <a:schemeClr val="accent3"/>
              </a:buClr>
              <a:buSzPct val="90000"/>
              <a:defRPr/>
            </a:lvl2pPr>
            <a:lvl3pPr>
              <a:buClr>
                <a:schemeClr val="accent3"/>
              </a:buClr>
              <a:buSzPct val="90000"/>
              <a:defRPr/>
            </a:lvl3pPr>
            <a:lvl4pPr>
              <a:buClr>
                <a:schemeClr val="accent3"/>
              </a:buClr>
              <a:buSzPct val="90000"/>
              <a:defRPr/>
            </a:lvl4pPr>
            <a:lvl5pPr>
              <a:buClr>
                <a:schemeClr val="accent3"/>
              </a:buClr>
              <a:buSzPct val="9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93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pecial Inf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56DA1B-6EEB-4910-DF24-5B000F98BD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BDC1B53-E6A6-698A-E424-53572177F90C}"/>
              </a:ext>
            </a:extLst>
          </p:cNvPr>
          <p:cNvSpPr/>
          <p:nvPr userDrawn="1"/>
        </p:nvSpPr>
        <p:spPr>
          <a:xfrm>
            <a:off x="0" y="-1"/>
            <a:ext cx="12192794" cy="6858000"/>
          </a:xfrm>
          <a:prstGeom prst="rect">
            <a:avLst/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CE13F-CCA7-3B45-0E59-645E64F3B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8463" y="2766218"/>
            <a:ext cx="8856662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1F3F4E-D1D4-0788-AB9F-A45B341D2BB6}"/>
              </a:ext>
            </a:extLst>
          </p:cNvPr>
          <p:cNvGrpSpPr/>
          <p:nvPr userDrawn="1"/>
        </p:nvGrpSpPr>
        <p:grpSpPr>
          <a:xfrm>
            <a:off x="9939179" y="6473443"/>
            <a:ext cx="619224" cy="206058"/>
            <a:chOff x="9939179" y="6473443"/>
            <a:chExt cx="619224" cy="206058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3B322E-DF3A-3542-289B-EC696BE04BB6}"/>
                </a:ext>
              </a:extLst>
            </p:cNvPr>
            <p:cNvSpPr/>
            <p:nvPr/>
          </p:nvSpPr>
          <p:spPr>
            <a:xfrm>
              <a:off x="10357071" y="6473443"/>
              <a:ext cx="201332" cy="206058"/>
            </a:xfrm>
            <a:custGeom>
              <a:avLst/>
              <a:gdLst>
                <a:gd name="connsiteX0" fmla="*/ 98339 w 201332"/>
                <a:gd name="connsiteY0" fmla="*/ 206017 h 206058"/>
                <a:gd name="connsiteX1" fmla="*/ -55 w 201332"/>
                <a:gd name="connsiteY1" fmla="*/ 133766 h 206058"/>
                <a:gd name="connsiteX2" fmla="*/ 9215 w 201332"/>
                <a:gd name="connsiteY2" fmla="*/ 130865 h 206058"/>
                <a:gd name="connsiteX3" fmla="*/ 126165 w 201332"/>
                <a:gd name="connsiteY3" fmla="*/ 192008 h 206058"/>
                <a:gd name="connsiteX4" fmla="*/ 187308 w 201332"/>
                <a:gd name="connsiteY4" fmla="*/ 75058 h 206058"/>
                <a:gd name="connsiteX5" fmla="*/ 70358 w 201332"/>
                <a:gd name="connsiteY5" fmla="*/ 13915 h 206058"/>
                <a:gd name="connsiteX6" fmla="*/ 9215 w 201332"/>
                <a:gd name="connsiteY6" fmla="*/ 75058 h 206058"/>
                <a:gd name="connsiteX7" fmla="*/ -55 w 201332"/>
                <a:gd name="connsiteY7" fmla="*/ 72156 h 206058"/>
                <a:gd name="connsiteX8" fmla="*/ 129080 w 201332"/>
                <a:gd name="connsiteY8" fmla="*/ 4712 h 206058"/>
                <a:gd name="connsiteX9" fmla="*/ 196524 w 201332"/>
                <a:gd name="connsiteY9" fmla="*/ 133847 h 206058"/>
                <a:gd name="connsiteX10" fmla="*/ 98339 w 201332"/>
                <a:gd name="connsiteY10" fmla="*/ 206017 h 206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1332" h="206058">
                  <a:moveTo>
                    <a:pt x="98339" y="206017"/>
                  </a:moveTo>
                  <a:cubicBezTo>
                    <a:pt x="53291" y="205982"/>
                    <a:pt x="13466" y="176741"/>
                    <a:pt x="-55" y="133766"/>
                  </a:cubicBezTo>
                  <a:lnTo>
                    <a:pt x="9215" y="130865"/>
                  </a:lnTo>
                  <a:cubicBezTo>
                    <a:pt x="24624" y="180043"/>
                    <a:pt x="76987" y="207417"/>
                    <a:pt x="126165" y="192008"/>
                  </a:cubicBezTo>
                  <a:cubicBezTo>
                    <a:pt x="175343" y="176598"/>
                    <a:pt x="202717" y="124237"/>
                    <a:pt x="187308" y="75058"/>
                  </a:cubicBezTo>
                  <a:cubicBezTo>
                    <a:pt x="171896" y="25879"/>
                    <a:pt x="119536" y="-1496"/>
                    <a:pt x="70358" y="13915"/>
                  </a:cubicBezTo>
                  <a:cubicBezTo>
                    <a:pt x="41195" y="23053"/>
                    <a:pt x="18353" y="45894"/>
                    <a:pt x="9215" y="75058"/>
                  </a:cubicBezTo>
                  <a:lnTo>
                    <a:pt x="-55" y="72156"/>
                  </a:lnTo>
                  <a:cubicBezTo>
                    <a:pt x="16980" y="17872"/>
                    <a:pt x="74797" y="-12323"/>
                    <a:pt x="129080" y="4712"/>
                  </a:cubicBezTo>
                  <a:cubicBezTo>
                    <a:pt x="183363" y="21748"/>
                    <a:pt x="213559" y="79563"/>
                    <a:pt x="196524" y="133847"/>
                  </a:cubicBezTo>
                  <a:cubicBezTo>
                    <a:pt x="183057" y="176757"/>
                    <a:pt x="143313" y="205971"/>
                    <a:pt x="98339" y="206017"/>
                  </a:cubicBezTo>
                  <a:close/>
                </a:path>
              </a:pathLst>
            </a:custGeom>
            <a:solidFill>
              <a:srgbClr val="2093D7">
                <a:alpha val="25000"/>
              </a:srgbClr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9EBC09D-1DDF-1351-1C7B-FA6816D99731}"/>
                </a:ext>
              </a:extLst>
            </p:cNvPr>
            <p:cNvSpPr/>
            <p:nvPr/>
          </p:nvSpPr>
          <p:spPr>
            <a:xfrm>
              <a:off x="10308948" y="6535261"/>
              <a:ext cx="63195" cy="82684"/>
            </a:xfrm>
            <a:custGeom>
              <a:avLst/>
              <a:gdLst>
                <a:gd name="connsiteX0" fmla="*/ 8812 w 63195"/>
                <a:gd name="connsiteY0" fmla="*/ 58675 h 82684"/>
                <a:gd name="connsiteX1" fmla="*/ 30898 w 63195"/>
                <a:gd name="connsiteY1" fmla="*/ 67757 h 82684"/>
                <a:gd name="connsiteX2" fmla="*/ 45999 w 63195"/>
                <a:gd name="connsiteY2" fmla="*/ 57439 h 82684"/>
                <a:gd name="connsiteX3" fmla="*/ 29877 w 63195"/>
                <a:gd name="connsiteY3" fmla="*/ 47954 h 82684"/>
                <a:gd name="connsiteX4" fmla="*/ 19909 w 63195"/>
                <a:gd name="connsiteY4" fmla="*/ 47954 h 82684"/>
                <a:gd name="connsiteX5" fmla="*/ 19909 w 63195"/>
                <a:gd name="connsiteY5" fmla="*/ 33230 h 82684"/>
                <a:gd name="connsiteX6" fmla="*/ 29877 w 63195"/>
                <a:gd name="connsiteY6" fmla="*/ 33230 h 82684"/>
                <a:gd name="connsiteX7" fmla="*/ 44628 w 63195"/>
                <a:gd name="connsiteY7" fmla="*/ 24337 h 82684"/>
                <a:gd name="connsiteX8" fmla="*/ 29743 w 63195"/>
                <a:gd name="connsiteY8" fmla="*/ 14718 h 82684"/>
                <a:gd name="connsiteX9" fmla="*/ 9350 w 63195"/>
                <a:gd name="connsiteY9" fmla="*/ 23128 h 82684"/>
                <a:gd name="connsiteX10" fmla="*/ 940 w 63195"/>
                <a:gd name="connsiteY10" fmla="*/ 12595 h 82684"/>
                <a:gd name="connsiteX11" fmla="*/ 31597 w 63195"/>
                <a:gd name="connsiteY11" fmla="*/ -7 h 82684"/>
                <a:gd name="connsiteX12" fmla="*/ 61851 w 63195"/>
                <a:gd name="connsiteY12" fmla="*/ 21703 h 82684"/>
                <a:gd name="connsiteX13" fmla="*/ 44333 w 63195"/>
                <a:gd name="connsiteY13" fmla="*/ 39948 h 82684"/>
                <a:gd name="connsiteX14" fmla="*/ 63141 w 63195"/>
                <a:gd name="connsiteY14" fmla="*/ 59159 h 82684"/>
                <a:gd name="connsiteX15" fmla="*/ 31543 w 63195"/>
                <a:gd name="connsiteY15" fmla="*/ 82642 h 82684"/>
                <a:gd name="connsiteX16" fmla="*/ -55 w 63195"/>
                <a:gd name="connsiteY16" fmla="*/ 69799 h 82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195" h="82684">
                  <a:moveTo>
                    <a:pt x="8812" y="58675"/>
                  </a:moveTo>
                  <a:cubicBezTo>
                    <a:pt x="14713" y="64460"/>
                    <a:pt x="22636" y="67718"/>
                    <a:pt x="30898" y="67757"/>
                  </a:cubicBezTo>
                  <a:cubicBezTo>
                    <a:pt x="40598" y="67757"/>
                    <a:pt x="45999" y="63565"/>
                    <a:pt x="45999" y="57439"/>
                  </a:cubicBezTo>
                  <a:cubicBezTo>
                    <a:pt x="45999" y="51313"/>
                    <a:pt x="41082" y="47954"/>
                    <a:pt x="29877" y="47954"/>
                  </a:cubicBezTo>
                  <a:cubicBezTo>
                    <a:pt x="26519" y="47954"/>
                    <a:pt x="21118" y="47954"/>
                    <a:pt x="19909" y="47954"/>
                  </a:cubicBezTo>
                  <a:lnTo>
                    <a:pt x="19909" y="33230"/>
                  </a:lnTo>
                  <a:cubicBezTo>
                    <a:pt x="21360" y="33230"/>
                    <a:pt x="26868" y="33230"/>
                    <a:pt x="29877" y="33230"/>
                  </a:cubicBezTo>
                  <a:cubicBezTo>
                    <a:pt x="38798" y="33230"/>
                    <a:pt x="44628" y="30355"/>
                    <a:pt x="44628" y="24337"/>
                  </a:cubicBezTo>
                  <a:cubicBezTo>
                    <a:pt x="44628" y="18318"/>
                    <a:pt x="38153" y="14718"/>
                    <a:pt x="29743" y="14718"/>
                  </a:cubicBezTo>
                  <a:cubicBezTo>
                    <a:pt x="22110" y="14753"/>
                    <a:pt x="14790" y="17771"/>
                    <a:pt x="9350" y="23128"/>
                  </a:cubicBezTo>
                  <a:lnTo>
                    <a:pt x="940" y="12595"/>
                  </a:lnTo>
                  <a:cubicBezTo>
                    <a:pt x="8823" y="4111"/>
                    <a:pt x="20027" y="-494"/>
                    <a:pt x="31597" y="-7"/>
                  </a:cubicBezTo>
                  <a:cubicBezTo>
                    <a:pt x="50405" y="-7"/>
                    <a:pt x="61851" y="8376"/>
                    <a:pt x="61851" y="21703"/>
                  </a:cubicBezTo>
                  <a:cubicBezTo>
                    <a:pt x="61851" y="31806"/>
                    <a:pt x="53200" y="38389"/>
                    <a:pt x="44333" y="39948"/>
                  </a:cubicBezTo>
                  <a:cubicBezTo>
                    <a:pt x="52394" y="40754"/>
                    <a:pt x="63141" y="47148"/>
                    <a:pt x="63141" y="59159"/>
                  </a:cubicBezTo>
                  <a:cubicBezTo>
                    <a:pt x="63141" y="72916"/>
                    <a:pt x="50781" y="82642"/>
                    <a:pt x="31543" y="82642"/>
                  </a:cubicBezTo>
                  <a:cubicBezTo>
                    <a:pt x="16792" y="82642"/>
                    <a:pt x="5857" y="76973"/>
                    <a:pt x="-55" y="6979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E8B66A2-346C-02BB-BF4F-FD0F7879BD39}"/>
                </a:ext>
              </a:extLst>
            </p:cNvPr>
            <p:cNvSpPr/>
            <p:nvPr/>
          </p:nvSpPr>
          <p:spPr>
            <a:xfrm>
              <a:off x="10386949" y="6535291"/>
              <a:ext cx="65183" cy="82681"/>
            </a:xfrm>
            <a:custGeom>
              <a:avLst/>
              <a:gdLst>
                <a:gd name="connsiteX0" fmla="*/ 37374 w 65183"/>
                <a:gd name="connsiteY0" fmla="*/ -36 h 82681"/>
                <a:gd name="connsiteX1" fmla="*/ 61018 w 65183"/>
                <a:gd name="connsiteY1" fmla="*/ 8239 h 82681"/>
                <a:gd name="connsiteX2" fmla="*/ 53361 w 65183"/>
                <a:gd name="connsiteY2" fmla="*/ 21083 h 82681"/>
                <a:gd name="connsiteX3" fmla="*/ 37374 w 65183"/>
                <a:gd name="connsiteY3" fmla="*/ 14715 h 82681"/>
                <a:gd name="connsiteX4" fmla="*/ 17356 w 65183"/>
                <a:gd name="connsiteY4" fmla="*/ 37876 h 82681"/>
                <a:gd name="connsiteX5" fmla="*/ 17356 w 65183"/>
                <a:gd name="connsiteY5" fmla="*/ 39569 h 82681"/>
                <a:gd name="connsiteX6" fmla="*/ 37884 w 65183"/>
                <a:gd name="connsiteY6" fmla="*/ 29358 h 82681"/>
                <a:gd name="connsiteX7" fmla="*/ 65129 w 65183"/>
                <a:gd name="connsiteY7" fmla="*/ 55180 h 82681"/>
                <a:gd name="connsiteX8" fmla="*/ 34526 w 65183"/>
                <a:gd name="connsiteY8" fmla="*/ 82640 h 82681"/>
                <a:gd name="connsiteX9" fmla="*/ -55 w 65183"/>
                <a:gd name="connsiteY9" fmla="*/ 41342 h 82681"/>
                <a:gd name="connsiteX10" fmla="*/ 37374 w 65183"/>
                <a:gd name="connsiteY10" fmla="*/ -36 h 82681"/>
                <a:gd name="connsiteX11" fmla="*/ 33075 w 65183"/>
                <a:gd name="connsiteY11" fmla="*/ 43545 h 82681"/>
                <a:gd name="connsiteX12" fmla="*/ 17464 w 65183"/>
                <a:gd name="connsiteY12" fmla="*/ 51230 h 82681"/>
                <a:gd name="connsiteX13" fmla="*/ 33800 w 65183"/>
                <a:gd name="connsiteY13" fmla="*/ 67781 h 82681"/>
                <a:gd name="connsiteX14" fmla="*/ 47960 w 65183"/>
                <a:gd name="connsiteY14" fmla="*/ 55905 h 82681"/>
                <a:gd name="connsiteX15" fmla="*/ 33075 w 65183"/>
                <a:gd name="connsiteY15" fmla="*/ 43545 h 8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83" h="82681">
                  <a:moveTo>
                    <a:pt x="37374" y="-36"/>
                  </a:moveTo>
                  <a:cubicBezTo>
                    <a:pt x="45991" y="-187"/>
                    <a:pt x="54376" y="2748"/>
                    <a:pt x="61018" y="8239"/>
                  </a:cubicBezTo>
                  <a:lnTo>
                    <a:pt x="53361" y="21083"/>
                  </a:lnTo>
                  <a:cubicBezTo>
                    <a:pt x="49150" y="16827"/>
                    <a:pt x="43357" y="14519"/>
                    <a:pt x="37374" y="14715"/>
                  </a:cubicBezTo>
                  <a:cubicBezTo>
                    <a:pt x="25229" y="14715"/>
                    <a:pt x="17356" y="25167"/>
                    <a:pt x="17356" y="37876"/>
                  </a:cubicBezTo>
                  <a:cubicBezTo>
                    <a:pt x="17289" y="38438"/>
                    <a:pt x="17289" y="39006"/>
                    <a:pt x="17356" y="39569"/>
                  </a:cubicBezTo>
                  <a:cubicBezTo>
                    <a:pt x="22244" y="33164"/>
                    <a:pt x="29829" y="29392"/>
                    <a:pt x="37884" y="29358"/>
                  </a:cubicBezTo>
                  <a:cubicBezTo>
                    <a:pt x="52286" y="29358"/>
                    <a:pt x="65129" y="38118"/>
                    <a:pt x="65129" y="55180"/>
                  </a:cubicBezTo>
                  <a:cubicBezTo>
                    <a:pt x="65129" y="70764"/>
                    <a:pt x="52770" y="82640"/>
                    <a:pt x="34526" y="82640"/>
                  </a:cubicBezTo>
                  <a:cubicBezTo>
                    <a:pt x="10156" y="82640"/>
                    <a:pt x="-55" y="63831"/>
                    <a:pt x="-55" y="41342"/>
                  </a:cubicBezTo>
                  <a:cubicBezTo>
                    <a:pt x="53" y="17106"/>
                    <a:pt x="13729" y="-36"/>
                    <a:pt x="37374" y="-36"/>
                  </a:cubicBezTo>
                  <a:close/>
                  <a:moveTo>
                    <a:pt x="33075" y="43545"/>
                  </a:moveTo>
                  <a:cubicBezTo>
                    <a:pt x="26986" y="43655"/>
                    <a:pt x="21263" y="46472"/>
                    <a:pt x="17464" y="51230"/>
                  </a:cubicBezTo>
                  <a:cubicBezTo>
                    <a:pt x="18189" y="58914"/>
                    <a:pt x="22515" y="67781"/>
                    <a:pt x="33800" y="67781"/>
                  </a:cubicBezTo>
                  <a:cubicBezTo>
                    <a:pt x="43016" y="67781"/>
                    <a:pt x="47960" y="61548"/>
                    <a:pt x="47960" y="55905"/>
                  </a:cubicBezTo>
                  <a:cubicBezTo>
                    <a:pt x="47960" y="47253"/>
                    <a:pt x="40867" y="43545"/>
                    <a:pt x="33075" y="43545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12D419E-3C74-27DF-09CD-64123CED72F4}"/>
                </a:ext>
              </a:extLst>
            </p:cNvPr>
            <p:cNvSpPr/>
            <p:nvPr/>
          </p:nvSpPr>
          <p:spPr>
            <a:xfrm>
              <a:off x="10465997" y="6535296"/>
              <a:ext cx="66258" cy="82702"/>
            </a:xfrm>
            <a:custGeom>
              <a:avLst/>
              <a:gdLst>
                <a:gd name="connsiteX0" fmla="*/ 33075 w 66258"/>
                <a:gd name="connsiteY0" fmla="*/ -42 h 82702"/>
                <a:gd name="connsiteX1" fmla="*/ 66204 w 66258"/>
                <a:gd name="connsiteY1" fmla="*/ 41256 h 82702"/>
                <a:gd name="connsiteX2" fmla="*/ 33075 w 66258"/>
                <a:gd name="connsiteY2" fmla="*/ 82661 h 82702"/>
                <a:gd name="connsiteX3" fmla="*/ -55 w 66258"/>
                <a:gd name="connsiteY3" fmla="*/ 41256 h 82702"/>
                <a:gd name="connsiteX4" fmla="*/ 33075 w 66258"/>
                <a:gd name="connsiteY4" fmla="*/ -42 h 82702"/>
                <a:gd name="connsiteX5" fmla="*/ 33075 w 66258"/>
                <a:gd name="connsiteY5" fmla="*/ 15059 h 82702"/>
                <a:gd name="connsiteX6" fmla="*/ 17249 w 66258"/>
                <a:gd name="connsiteY6" fmla="*/ 41229 h 82702"/>
                <a:gd name="connsiteX7" fmla="*/ 33075 w 66258"/>
                <a:gd name="connsiteY7" fmla="*/ 67534 h 82702"/>
                <a:gd name="connsiteX8" fmla="*/ 48793 w 66258"/>
                <a:gd name="connsiteY8" fmla="*/ 41229 h 82702"/>
                <a:gd name="connsiteX9" fmla="*/ 33075 w 66258"/>
                <a:gd name="connsiteY9" fmla="*/ 15059 h 8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258" h="82702">
                  <a:moveTo>
                    <a:pt x="33075" y="-42"/>
                  </a:moveTo>
                  <a:cubicBezTo>
                    <a:pt x="55886" y="-42"/>
                    <a:pt x="66204" y="20594"/>
                    <a:pt x="66204" y="41256"/>
                  </a:cubicBezTo>
                  <a:cubicBezTo>
                    <a:pt x="66204" y="61918"/>
                    <a:pt x="55913" y="82661"/>
                    <a:pt x="33075" y="82661"/>
                  </a:cubicBezTo>
                  <a:cubicBezTo>
                    <a:pt x="10236" y="82661"/>
                    <a:pt x="-55" y="61918"/>
                    <a:pt x="-55" y="41256"/>
                  </a:cubicBezTo>
                  <a:cubicBezTo>
                    <a:pt x="-55" y="20594"/>
                    <a:pt x="10182" y="-42"/>
                    <a:pt x="33075" y="-42"/>
                  </a:cubicBezTo>
                  <a:close/>
                  <a:moveTo>
                    <a:pt x="33075" y="15059"/>
                  </a:moveTo>
                  <a:cubicBezTo>
                    <a:pt x="21548" y="15059"/>
                    <a:pt x="17249" y="26478"/>
                    <a:pt x="17249" y="41229"/>
                  </a:cubicBezTo>
                  <a:cubicBezTo>
                    <a:pt x="17249" y="55980"/>
                    <a:pt x="21548" y="67534"/>
                    <a:pt x="33075" y="67534"/>
                  </a:cubicBezTo>
                  <a:cubicBezTo>
                    <a:pt x="44602" y="67534"/>
                    <a:pt x="48793" y="56007"/>
                    <a:pt x="48793" y="41229"/>
                  </a:cubicBezTo>
                  <a:cubicBezTo>
                    <a:pt x="48793" y="26451"/>
                    <a:pt x="44521" y="15059"/>
                    <a:pt x="33075" y="15059"/>
                  </a:cubicBez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EAD223B-28CA-DCA8-B6B8-EAE95EB7F2A4}"/>
                </a:ext>
              </a:extLst>
            </p:cNvPr>
            <p:cNvSpPr/>
            <p:nvPr/>
          </p:nvSpPr>
          <p:spPr>
            <a:xfrm>
              <a:off x="10027174" y="6541019"/>
              <a:ext cx="45166" cy="70987"/>
            </a:xfrm>
            <a:custGeom>
              <a:avLst/>
              <a:gdLst>
                <a:gd name="connsiteX0" fmla="*/ -55 w 45166"/>
                <a:gd name="connsiteY0" fmla="*/ -42 h 70987"/>
                <a:gd name="connsiteX1" fmla="*/ 15126 w 45166"/>
                <a:gd name="connsiteY1" fmla="*/ -42 h 70987"/>
                <a:gd name="connsiteX2" fmla="*/ 15126 w 45166"/>
                <a:gd name="connsiteY2" fmla="*/ 57512 h 70987"/>
                <a:gd name="connsiteX3" fmla="*/ 45112 w 45166"/>
                <a:gd name="connsiteY3" fmla="*/ 57512 h 70987"/>
                <a:gd name="connsiteX4" fmla="*/ 45112 w 45166"/>
                <a:gd name="connsiteY4" fmla="*/ 70946 h 70987"/>
                <a:gd name="connsiteX5" fmla="*/ -55 w 45166"/>
                <a:gd name="connsiteY5" fmla="*/ 70946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166" h="70987">
                  <a:moveTo>
                    <a:pt x="-55" y="-42"/>
                  </a:moveTo>
                  <a:lnTo>
                    <a:pt x="15126" y="-42"/>
                  </a:lnTo>
                  <a:lnTo>
                    <a:pt x="15126" y="57512"/>
                  </a:lnTo>
                  <a:lnTo>
                    <a:pt x="45112" y="57512"/>
                  </a:lnTo>
                  <a:lnTo>
                    <a:pt x="45112" y="70946"/>
                  </a:lnTo>
                  <a:lnTo>
                    <a:pt x="-55" y="70946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83A6DC5-D0D5-EF7A-6581-1558DF4D356B}"/>
                </a:ext>
              </a:extLst>
            </p:cNvPr>
            <p:cNvSpPr/>
            <p:nvPr/>
          </p:nvSpPr>
          <p:spPr>
            <a:xfrm>
              <a:off x="10086581" y="6541019"/>
              <a:ext cx="50110" cy="70853"/>
            </a:xfrm>
            <a:custGeom>
              <a:avLst/>
              <a:gdLst>
                <a:gd name="connsiteX0" fmla="*/ -55 w 50110"/>
                <a:gd name="connsiteY0" fmla="*/ -42 h 70853"/>
                <a:gd name="connsiteX1" fmla="*/ 50056 w 50110"/>
                <a:gd name="connsiteY1" fmla="*/ -42 h 70853"/>
                <a:gd name="connsiteX2" fmla="*/ 50056 w 50110"/>
                <a:gd name="connsiteY2" fmla="*/ 12936 h 70853"/>
                <a:gd name="connsiteX3" fmla="*/ 15126 w 50110"/>
                <a:gd name="connsiteY3" fmla="*/ 12936 h 70853"/>
                <a:gd name="connsiteX4" fmla="*/ 15126 w 50110"/>
                <a:gd name="connsiteY4" fmla="*/ 28332 h 70853"/>
                <a:gd name="connsiteX5" fmla="*/ 49438 w 50110"/>
                <a:gd name="connsiteY5" fmla="*/ 28332 h 70853"/>
                <a:gd name="connsiteX6" fmla="*/ 49438 w 50110"/>
                <a:gd name="connsiteY6" fmla="*/ 41283 h 70853"/>
                <a:gd name="connsiteX7" fmla="*/ 15019 w 50110"/>
                <a:gd name="connsiteY7" fmla="*/ 41283 h 70853"/>
                <a:gd name="connsiteX8" fmla="*/ 15019 w 50110"/>
                <a:gd name="connsiteY8" fmla="*/ 57753 h 70853"/>
                <a:gd name="connsiteX9" fmla="*/ 49948 w 50110"/>
                <a:gd name="connsiteY9" fmla="*/ 57753 h 70853"/>
                <a:gd name="connsiteX10" fmla="*/ 49948 w 50110"/>
                <a:gd name="connsiteY10" fmla="*/ 70812 h 70853"/>
                <a:gd name="connsiteX11" fmla="*/ -55 w 50110"/>
                <a:gd name="connsiteY11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110" h="70853">
                  <a:moveTo>
                    <a:pt x="-55" y="-42"/>
                  </a:moveTo>
                  <a:lnTo>
                    <a:pt x="50056" y="-42"/>
                  </a:lnTo>
                  <a:lnTo>
                    <a:pt x="50056" y="12936"/>
                  </a:lnTo>
                  <a:lnTo>
                    <a:pt x="15126" y="12936"/>
                  </a:lnTo>
                  <a:lnTo>
                    <a:pt x="15126" y="28332"/>
                  </a:lnTo>
                  <a:lnTo>
                    <a:pt x="49438" y="28332"/>
                  </a:lnTo>
                  <a:lnTo>
                    <a:pt x="49438" y="41283"/>
                  </a:lnTo>
                  <a:lnTo>
                    <a:pt x="15019" y="41283"/>
                  </a:lnTo>
                  <a:lnTo>
                    <a:pt x="15019" y="57753"/>
                  </a:lnTo>
                  <a:lnTo>
                    <a:pt x="49948" y="57753"/>
                  </a:lnTo>
                  <a:lnTo>
                    <a:pt x="49948" y="70812"/>
                  </a:lnTo>
                  <a:lnTo>
                    <a:pt x="-55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1A839AE-5102-E8C7-379B-97C37563446A}"/>
                </a:ext>
              </a:extLst>
            </p:cNvPr>
            <p:cNvSpPr/>
            <p:nvPr/>
          </p:nvSpPr>
          <p:spPr>
            <a:xfrm>
              <a:off x="10152356" y="6541019"/>
              <a:ext cx="63410" cy="70853"/>
            </a:xfrm>
            <a:custGeom>
              <a:avLst/>
              <a:gdLst>
                <a:gd name="connsiteX0" fmla="*/ 15019 w 63410"/>
                <a:gd name="connsiteY0" fmla="*/ 23227 h 70853"/>
                <a:gd name="connsiteX1" fmla="*/ 15019 w 63410"/>
                <a:gd name="connsiteY1" fmla="*/ 70812 h 70853"/>
                <a:gd name="connsiteX2" fmla="*/ -55 w 63410"/>
                <a:gd name="connsiteY2" fmla="*/ 70812 h 70853"/>
                <a:gd name="connsiteX3" fmla="*/ -55 w 63410"/>
                <a:gd name="connsiteY3" fmla="*/ -42 h 70853"/>
                <a:gd name="connsiteX4" fmla="*/ 15449 w 63410"/>
                <a:gd name="connsiteY4" fmla="*/ -42 h 70853"/>
                <a:gd name="connsiteX5" fmla="*/ 48256 w 63410"/>
                <a:gd name="connsiteY5" fmla="*/ 45877 h 70853"/>
                <a:gd name="connsiteX6" fmla="*/ 48256 w 63410"/>
                <a:gd name="connsiteY6" fmla="*/ -42 h 70853"/>
                <a:gd name="connsiteX7" fmla="*/ 63356 w 63410"/>
                <a:gd name="connsiteY7" fmla="*/ -42 h 70853"/>
                <a:gd name="connsiteX8" fmla="*/ 63356 w 63410"/>
                <a:gd name="connsiteY8" fmla="*/ 70812 h 70853"/>
                <a:gd name="connsiteX9" fmla="*/ 48820 w 63410"/>
                <a:gd name="connsiteY9" fmla="*/ 708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10" h="70853">
                  <a:moveTo>
                    <a:pt x="15019" y="23227"/>
                  </a:moveTo>
                  <a:lnTo>
                    <a:pt x="15019" y="70812"/>
                  </a:lnTo>
                  <a:lnTo>
                    <a:pt x="-55" y="70812"/>
                  </a:lnTo>
                  <a:lnTo>
                    <a:pt x="-55" y="-42"/>
                  </a:lnTo>
                  <a:lnTo>
                    <a:pt x="15449" y="-42"/>
                  </a:lnTo>
                  <a:lnTo>
                    <a:pt x="48256" y="45877"/>
                  </a:lnTo>
                  <a:lnTo>
                    <a:pt x="48256" y="-42"/>
                  </a:lnTo>
                  <a:lnTo>
                    <a:pt x="63356" y="-42"/>
                  </a:lnTo>
                  <a:lnTo>
                    <a:pt x="63356" y="70812"/>
                  </a:lnTo>
                  <a:lnTo>
                    <a:pt x="48820" y="708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9B1F04-DEDF-0172-8F92-8982056D87FB}"/>
                </a:ext>
              </a:extLst>
            </p:cNvPr>
            <p:cNvSpPr/>
            <p:nvPr/>
          </p:nvSpPr>
          <p:spPr>
            <a:xfrm>
              <a:off x="10230249" y="6541019"/>
              <a:ext cx="65560" cy="70853"/>
            </a:xfrm>
            <a:custGeom>
              <a:avLst/>
              <a:gdLst>
                <a:gd name="connsiteX0" fmla="*/ -55 w 65560"/>
                <a:gd name="connsiteY0" fmla="*/ -42 h 70853"/>
                <a:gd name="connsiteX1" fmla="*/ 27889 w 65560"/>
                <a:gd name="connsiteY1" fmla="*/ -42 h 70853"/>
                <a:gd name="connsiteX2" fmla="*/ 65506 w 65560"/>
                <a:gd name="connsiteY2" fmla="*/ 35452 h 70853"/>
                <a:gd name="connsiteX3" fmla="*/ 27889 w 65560"/>
                <a:gd name="connsiteY3" fmla="*/ 70812 h 70853"/>
                <a:gd name="connsiteX4" fmla="*/ -55 w 65560"/>
                <a:gd name="connsiteY4" fmla="*/ 70812 h 70853"/>
                <a:gd name="connsiteX5" fmla="*/ 27889 w 65560"/>
                <a:gd name="connsiteY5" fmla="*/ 57512 h 70853"/>
                <a:gd name="connsiteX6" fmla="*/ 50077 w 65560"/>
                <a:gd name="connsiteY6" fmla="*/ 37405 h 70853"/>
                <a:gd name="connsiteX7" fmla="*/ 50083 w 65560"/>
                <a:gd name="connsiteY7" fmla="*/ 35452 h 70853"/>
                <a:gd name="connsiteX8" fmla="*/ 27889 w 65560"/>
                <a:gd name="connsiteY8" fmla="*/ 13232 h 70853"/>
                <a:gd name="connsiteX9" fmla="*/ 15046 w 65560"/>
                <a:gd name="connsiteY9" fmla="*/ 13232 h 70853"/>
                <a:gd name="connsiteX10" fmla="*/ 15046 w 65560"/>
                <a:gd name="connsiteY10" fmla="*/ 57512 h 70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60" h="70853">
                  <a:moveTo>
                    <a:pt x="-55" y="-42"/>
                  </a:moveTo>
                  <a:lnTo>
                    <a:pt x="27889" y="-42"/>
                  </a:lnTo>
                  <a:cubicBezTo>
                    <a:pt x="50083" y="-42"/>
                    <a:pt x="65506" y="14091"/>
                    <a:pt x="65506" y="35452"/>
                  </a:cubicBezTo>
                  <a:cubicBezTo>
                    <a:pt x="65506" y="56813"/>
                    <a:pt x="50110" y="70812"/>
                    <a:pt x="27889" y="70812"/>
                  </a:cubicBezTo>
                  <a:lnTo>
                    <a:pt x="-55" y="70812"/>
                  </a:lnTo>
                  <a:close/>
                  <a:moveTo>
                    <a:pt x="27889" y="57512"/>
                  </a:moveTo>
                  <a:cubicBezTo>
                    <a:pt x="39569" y="58086"/>
                    <a:pt x="49502" y="49084"/>
                    <a:pt x="50077" y="37405"/>
                  </a:cubicBezTo>
                  <a:cubicBezTo>
                    <a:pt x="50110" y="36755"/>
                    <a:pt x="50110" y="36103"/>
                    <a:pt x="50083" y="35452"/>
                  </a:cubicBezTo>
                  <a:cubicBezTo>
                    <a:pt x="50083" y="22904"/>
                    <a:pt x="42425" y="13232"/>
                    <a:pt x="27889" y="13232"/>
                  </a:cubicBezTo>
                  <a:lnTo>
                    <a:pt x="15046" y="13232"/>
                  </a:lnTo>
                  <a:lnTo>
                    <a:pt x="15046" y="57512"/>
                  </a:ln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BA7713-C31C-DC01-9DF3-718A7600B1FC}"/>
                </a:ext>
              </a:extLst>
            </p:cNvPr>
            <p:cNvSpPr/>
            <p:nvPr/>
          </p:nvSpPr>
          <p:spPr>
            <a:xfrm>
              <a:off x="9946057" y="6541019"/>
              <a:ext cx="67081" cy="70987"/>
            </a:xfrm>
            <a:custGeom>
              <a:avLst/>
              <a:gdLst>
                <a:gd name="connsiteX0" fmla="*/ 53415 w 67081"/>
                <a:gd name="connsiteY0" fmla="*/ 34270 h 70987"/>
                <a:gd name="connsiteX1" fmla="*/ 65640 w 67081"/>
                <a:gd name="connsiteY1" fmla="*/ 18014 h 70987"/>
                <a:gd name="connsiteX2" fmla="*/ 45220 w 67081"/>
                <a:gd name="connsiteY2" fmla="*/ -42 h 70987"/>
                <a:gd name="connsiteX3" fmla="*/ -55 w 67081"/>
                <a:gd name="connsiteY3" fmla="*/ -42 h 70987"/>
                <a:gd name="connsiteX4" fmla="*/ 8006 w 67081"/>
                <a:gd name="connsiteY4" fmla="*/ 9147 h 70987"/>
                <a:gd name="connsiteX5" fmla="*/ 8006 w 67081"/>
                <a:gd name="connsiteY5" fmla="*/ 70946 h 70987"/>
                <a:gd name="connsiteX6" fmla="*/ 46429 w 67081"/>
                <a:gd name="connsiteY6" fmla="*/ 70946 h 70987"/>
                <a:gd name="connsiteX7" fmla="*/ 67010 w 67081"/>
                <a:gd name="connsiteY7" fmla="*/ 51815 h 70987"/>
                <a:gd name="connsiteX8" fmla="*/ 53415 w 67081"/>
                <a:gd name="connsiteY8" fmla="*/ 34270 h 70987"/>
                <a:gd name="connsiteX9" fmla="*/ 23026 w 67081"/>
                <a:gd name="connsiteY9" fmla="*/ 12775 h 70987"/>
                <a:gd name="connsiteX10" fmla="*/ 41834 w 67081"/>
                <a:gd name="connsiteY10" fmla="*/ 12775 h 70987"/>
                <a:gd name="connsiteX11" fmla="*/ 50098 w 67081"/>
                <a:gd name="connsiteY11" fmla="*/ 20122 h 70987"/>
                <a:gd name="connsiteX12" fmla="*/ 42750 w 67081"/>
                <a:gd name="connsiteY12" fmla="*/ 28386 h 70987"/>
                <a:gd name="connsiteX13" fmla="*/ 41834 w 67081"/>
                <a:gd name="connsiteY13" fmla="*/ 28386 h 70987"/>
                <a:gd name="connsiteX14" fmla="*/ 23026 w 67081"/>
                <a:gd name="connsiteY14" fmla="*/ 28386 h 70987"/>
                <a:gd name="connsiteX15" fmla="*/ 42506 w 67081"/>
                <a:gd name="connsiteY15" fmla="*/ 57941 h 70987"/>
                <a:gd name="connsiteX16" fmla="*/ 23026 w 67081"/>
                <a:gd name="connsiteY16" fmla="*/ 57941 h 70987"/>
                <a:gd name="connsiteX17" fmla="*/ 23026 w 67081"/>
                <a:gd name="connsiteY17" fmla="*/ 41283 h 70987"/>
                <a:gd name="connsiteX18" fmla="*/ 42506 w 67081"/>
                <a:gd name="connsiteY18" fmla="*/ 41283 h 70987"/>
                <a:gd name="connsiteX19" fmla="*/ 51597 w 67081"/>
                <a:gd name="connsiteY19" fmla="*/ 48654 h 70987"/>
                <a:gd name="connsiteX20" fmla="*/ 51641 w 67081"/>
                <a:gd name="connsiteY20" fmla="*/ 49558 h 70987"/>
                <a:gd name="connsiteX21" fmla="*/ 42533 w 67081"/>
                <a:gd name="connsiteY21" fmla="*/ 57941 h 7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7081" h="70987">
                  <a:moveTo>
                    <a:pt x="53415" y="34270"/>
                  </a:moveTo>
                  <a:cubicBezTo>
                    <a:pt x="60919" y="32573"/>
                    <a:pt x="66092" y="25694"/>
                    <a:pt x="65640" y="18014"/>
                  </a:cubicBezTo>
                  <a:cubicBezTo>
                    <a:pt x="65640" y="8556"/>
                    <a:pt x="58735" y="-42"/>
                    <a:pt x="45220" y="-42"/>
                  </a:cubicBezTo>
                  <a:lnTo>
                    <a:pt x="-55" y="-42"/>
                  </a:lnTo>
                  <a:lnTo>
                    <a:pt x="8006" y="9147"/>
                  </a:lnTo>
                  <a:lnTo>
                    <a:pt x="8006" y="70946"/>
                  </a:lnTo>
                  <a:lnTo>
                    <a:pt x="46429" y="70946"/>
                  </a:lnTo>
                  <a:cubicBezTo>
                    <a:pt x="59863" y="70946"/>
                    <a:pt x="67010" y="62429"/>
                    <a:pt x="67010" y="51815"/>
                  </a:cubicBezTo>
                  <a:cubicBezTo>
                    <a:pt x="67376" y="43430"/>
                    <a:pt x="61626" y="36009"/>
                    <a:pt x="53415" y="34270"/>
                  </a:cubicBezTo>
                  <a:close/>
                  <a:moveTo>
                    <a:pt x="23026" y="12775"/>
                  </a:moveTo>
                  <a:lnTo>
                    <a:pt x="41834" y="12775"/>
                  </a:lnTo>
                  <a:cubicBezTo>
                    <a:pt x="46145" y="12522"/>
                    <a:pt x="49844" y="15811"/>
                    <a:pt x="50098" y="20122"/>
                  </a:cubicBezTo>
                  <a:cubicBezTo>
                    <a:pt x="50351" y="24433"/>
                    <a:pt x="47061" y="28133"/>
                    <a:pt x="42750" y="28386"/>
                  </a:cubicBezTo>
                  <a:cubicBezTo>
                    <a:pt x="42445" y="28404"/>
                    <a:pt x="42139" y="28404"/>
                    <a:pt x="41834" y="28386"/>
                  </a:cubicBezTo>
                  <a:lnTo>
                    <a:pt x="23026" y="28386"/>
                  </a:lnTo>
                  <a:close/>
                  <a:moveTo>
                    <a:pt x="42506" y="57941"/>
                  </a:moveTo>
                  <a:lnTo>
                    <a:pt x="23026" y="57941"/>
                  </a:lnTo>
                  <a:lnTo>
                    <a:pt x="23026" y="41283"/>
                  </a:lnTo>
                  <a:lnTo>
                    <a:pt x="42506" y="41283"/>
                  </a:lnTo>
                  <a:cubicBezTo>
                    <a:pt x="47051" y="40808"/>
                    <a:pt x="51122" y="44108"/>
                    <a:pt x="51597" y="48654"/>
                  </a:cubicBezTo>
                  <a:cubicBezTo>
                    <a:pt x="51628" y="48954"/>
                    <a:pt x="51643" y="49256"/>
                    <a:pt x="51641" y="49558"/>
                  </a:cubicBezTo>
                  <a:cubicBezTo>
                    <a:pt x="51641" y="54663"/>
                    <a:pt x="48256" y="57941"/>
                    <a:pt x="42533" y="57941"/>
                  </a:cubicBezTo>
                  <a:close/>
                </a:path>
              </a:pathLst>
            </a:custGeom>
            <a:solidFill>
              <a:schemeClr val="tx1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7C75B2-E221-9A9B-2F49-699B828BDC81}"/>
                </a:ext>
              </a:extLst>
            </p:cNvPr>
            <p:cNvSpPr/>
            <p:nvPr/>
          </p:nvSpPr>
          <p:spPr>
            <a:xfrm>
              <a:off x="9939179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52B8E5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05011B-9EAC-75C3-E359-4413C41BC5C5}"/>
                </a:ext>
              </a:extLst>
            </p:cNvPr>
            <p:cNvSpPr/>
            <p:nvPr/>
          </p:nvSpPr>
          <p:spPr>
            <a:xfrm>
              <a:off x="9939635" y="6541019"/>
              <a:ext cx="29528" cy="28454"/>
            </a:xfrm>
            <a:custGeom>
              <a:avLst/>
              <a:gdLst>
                <a:gd name="connsiteX0" fmla="*/ 29529 w 29528"/>
                <a:gd name="connsiteY0" fmla="*/ 0 h 28454"/>
                <a:gd name="connsiteX1" fmla="*/ 0 w 29528"/>
                <a:gd name="connsiteY1" fmla="*/ 0 h 28454"/>
                <a:gd name="connsiteX2" fmla="*/ 29529 w 29528"/>
                <a:gd name="connsiteY2" fmla="*/ 28454 h 28454"/>
                <a:gd name="connsiteX3" fmla="*/ 29529 w 29528"/>
                <a:gd name="connsiteY3" fmla="*/ 0 h 2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528" h="28454">
                  <a:moveTo>
                    <a:pt x="29529" y="0"/>
                  </a:moveTo>
                  <a:lnTo>
                    <a:pt x="0" y="0"/>
                  </a:lnTo>
                  <a:lnTo>
                    <a:pt x="29529" y="28454"/>
                  </a:lnTo>
                  <a:lnTo>
                    <a:pt x="29529" y="0"/>
                  </a:lnTo>
                  <a:close/>
                </a:path>
              </a:pathLst>
            </a:custGeom>
            <a:solidFill>
              <a:srgbClr val="2093D7"/>
            </a:solidFill>
            <a:ln w="26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C09B0D0-7885-C2F2-E743-56FCD96867F5}"/>
              </a:ext>
            </a:extLst>
          </p:cNvPr>
          <p:cNvSpPr txBox="1"/>
          <p:nvPr userDrawn="1"/>
        </p:nvSpPr>
        <p:spPr>
          <a:xfrm>
            <a:off x="10557164" y="6477895"/>
            <a:ext cx="1414703" cy="2023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>
                <a:solidFill>
                  <a:schemeClr val="tx1"/>
                </a:solidFill>
                <a:effectLst/>
                <a:latin typeface="+mn-lt"/>
              </a:rPr>
              <a:t>Copyright 2023 Blend360.</a:t>
            </a:r>
            <a:endParaRPr lang="en-IN" sz="70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378040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3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43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32" Type="http://schemas.openxmlformats.org/officeDocument/2006/relationships/slideLayout" Target="../slideLayouts/slideLayout46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31" Type="http://schemas.openxmlformats.org/officeDocument/2006/relationships/slideLayout" Target="../slideLayouts/slideLayout45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Relationship Id="rId35" Type="http://schemas.openxmlformats.org/officeDocument/2006/relationships/image" Target="../media/image7.png"/><Relationship Id="rId8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5" Type="http://schemas.openxmlformats.org/officeDocument/2006/relationships/image" Target="../media/image7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5383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7" r:id="rId2"/>
    <p:sldLayoutId id="2147483729" r:id="rId3"/>
    <p:sldLayoutId id="2147483690" r:id="rId4"/>
    <p:sldLayoutId id="2147483720" r:id="rId5"/>
    <p:sldLayoutId id="2147483721" r:id="rId6"/>
    <p:sldLayoutId id="2147483730" r:id="rId7"/>
    <p:sldLayoutId id="2147483724" r:id="rId8"/>
    <p:sldLayoutId id="2147483723" r:id="rId9"/>
    <p:sldLayoutId id="2147483732" r:id="rId10"/>
    <p:sldLayoutId id="2147483726" r:id="rId11"/>
    <p:sldLayoutId id="2147483725" r:id="rId12"/>
    <p:sldLayoutId id="2147483733" r:id="rId13"/>
    <p:sldLayoutId id="2147483719" r:id="rId14"/>
  </p:sldLayoutIdLst>
  <p:txStyles>
    <p:titleStyle>
      <a:lvl1pPr algn="l" defTabSz="914065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17" indent="-228517" algn="l" defTabSz="9140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548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595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640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672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760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89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22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55" indent="-228517" algn="l" defTabSz="9140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32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65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98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31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160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21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280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12" algn="l" defTabSz="9140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42">
          <p15:clr>
            <a:srgbClr val="F26B43"/>
          </p15:clr>
        </p15:guide>
        <p15:guide id="2" pos="280">
          <p15:clr>
            <a:srgbClr val="F26B43"/>
          </p15:clr>
        </p15:guide>
        <p15:guide id="3" pos="7401">
          <p15:clr>
            <a:srgbClr val="F26B43"/>
          </p15:clr>
        </p15:guide>
        <p15:guide id="4" orient="horz" pos="27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189B9-85A4-4E2C-827F-E82A560BA20B}"/>
              </a:ext>
            </a:extLst>
          </p:cNvPr>
          <p:cNvSpPr txBox="1">
            <a:spLocks/>
          </p:cNvSpPr>
          <p:nvPr userDrawn="1"/>
        </p:nvSpPr>
        <p:spPr>
          <a:xfrm>
            <a:off x="2244807" y="6162907"/>
            <a:ext cx="4115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b="0" i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</a:rPr>
              <a:t>Confidential &amp; Proprietary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AB1D74-0ABB-449D-8B42-4CC1E91FB241}"/>
              </a:ext>
            </a:extLst>
          </p:cNvPr>
          <p:cNvPicPr>
            <a:picLocks noChangeAspect="1"/>
          </p:cNvPicPr>
          <p:nvPr userDrawn="1"/>
        </p:nvPicPr>
        <p:blipFill>
          <a:blip r:embed="rId35"/>
          <a:stretch>
            <a:fillRect/>
          </a:stretch>
        </p:blipFill>
        <p:spPr>
          <a:xfrm>
            <a:off x="534074" y="5988560"/>
            <a:ext cx="1463358" cy="67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08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56" r:id="rId21"/>
    <p:sldLayoutId id="2147483757" r:id="rId22"/>
    <p:sldLayoutId id="2147483758" r:id="rId23"/>
    <p:sldLayoutId id="2147483759" r:id="rId24"/>
    <p:sldLayoutId id="2147483760" r:id="rId25"/>
    <p:sldLayoutId id="2147483761" r:id="rId26"/>
    <p:sldLayoutId id="2147483762" r:id="rId27"/>
    <p:sldLayoutId id="2147483763" r:id="rId28"/>
    <p:sldLayoutId id="2147483764" r:id="rId29"/>
    <p:sldLayoutId id="2147483765" r:id="rId30"/>
    <p:sldLayoutId id="2147483766" r:id="rId31"/>
    <p:sldLayoutId id="2147483767" r:id="rId32"/>
    <p:sldLayoutId id="2147483768" r:id="rId3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rgbClr val="4A498E"/>
          </a:solidFill>
          <a:latin typeface="Proxima Nova Rg" panose="0200050603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2"/>
          </a:solidFill>
          <a:latin typeface="Gotham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2400" kern="1200">
          <a:solidFill>
            <a:schemeClr val="tx2"/>
          </a:solidFill>
          <a:latin typeface="Gotham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Tx/>
        <a:buChar char="-"/>
        <a:defRPr sz="2000" kern="1200">
          <a:solidFill>
            <a:schemeClr val="tx2"/>
          </a:solidFill>
          <a:latin typeface="Gotham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1800" kern="1200">
          <a:solidFill>
            <a:schemeClr val="tx2"/>
          </a:solidFill>
          <a:latin typeface="Gotham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32">
          <p15:clr>
            <a:srgbClr val="F26B43"/>
          </p15:clr>
        </p15:guide>
        <p15:guide id="3" orient="horz" pos="4032">
          <p15:clr>
            <a:srgbClr val="F26B43"/>
          </p15:clr>
        </p15:guide>
        <p15:guide id="4" orient="horz" pos="3696">
          <p15:clr>
            <a:srgbClr val="F26B43"/>
          </p15:clr>
        </p15:guide>
        <p15:guide id="5" orient="horz" pos="864">
          <p15:clr>
            <a:srgbClr val="F26B43"/>
          </p15:clr>
        </p15:guide>
        <p15:guide id="6" pos="384">
          <p15:clr>
            <a:srgbClr val="F26B43"/>
          </p15:clr>
        </p15:guide>
        <p15:guide id="7" pos="729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664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309" y="1267403"/>
            <a:ext cx="105169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54235" y="6356351"/>
            <a:ext cx="9813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DA755-845C-4FF9-B7D5-F897DF704572}" type="datetime1">
              <a:rPr lang="en-US" smtClean="0"/>
              <a:t>3/20/2023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35633" y="6356351"/>
            <a:ext cx="8196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10BF7-C8F2-46EA-8B7F-13188B1D480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3189B9-85A4-4E2C-827F-E82A560BA20B}"/>
              </a:ext>
            </a:extLst>
          </p:cNvPr>
          <p:cNvSpPr txBox="1">
            <a:spLocks/>
          </p:cNvSpPr>
          <p:nvPr userDrawn="1"/>
        </p:nvSpPr>
        <p:spPr>
          <a:xfrm>
            <a:off x="4039126" y="6273470"/>
            <a:ext cx="4115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IN-Regular" panose="020B0500000000000000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/>
              <a:t>Confidential &amp; Proprietary.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AB1D74-0ABB-449D-8B42-4CC1E91FB24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12744" y="6120722"/>
            <a:ext cx="1463358" cy="67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9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4A498E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800" kern="1200">
          <a:solidFill>
            <a:schemeClr val="tx2"/>
          </a:solidFill>
          <a:latin typeface="Gotham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2400" kern="1200">
          <a:solidFill>
            <a:schemeClr val="tx2"/>
          </a:solidFill>
          <a:latin typeface="Gotham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Tx/>
        <a:buChar char="-"/>
        <a:defRPr sz="2000" kern="1200">
          <a:solidFill>
            <a:schemeClr val="tx2"/>
          </a:solidFill>
          <a:latin typeface="Gotham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A498E"/>
        </a:buClr>
        <a:buFont typeface="Arial"/>
        <a:buChar char="•"/>
        <a:defRPr sz="1800" kern="1200">
          <a:solidFill>
            <a:schemeClr val="tx2"/>
          </a:solidFill>
          <a:latin typeface="Gotham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22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ealthyandnaturalworld.com/common-mistakes-health-conscious-people-make/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trustypics/5623287052/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-nc-sa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atisfyingretirement.blogspot.com/2017/09/working-after-retirement-not-all-that.html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7688575@N04/5491317266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C64C4FC-1127-1288-834B-1F96965CE63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0" b="9700"/>
          <a:stretch/>
        </p:blipFill>
        <p:spPr>
          <a:xfrm>
            <a:off x="795" y="446"/>
            <a:ext cx="12192000" cy="6857108"/>
          </a:xfr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9C66A298-607F-460B-B967-1197463C4818}"/>
              </a:ext>
            </a:extLst>
          </p:cNvPr>
          <p:cNvSpPr/>
          <p:nvPr/>
        </p:nvSpPr>
        <p:spPr>
          <a:xfrm>
            <a:off x="0" y="0"/>
            <a:ext cx="12192000" cy="6857107"/>
          </a:xfrm>
          <a:prstGeom prst="rect">
            <a:avLst/>
          </a:prstGeom>
          <a:solidFill>
            <a:schemeClr val="accent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09">
              <a:defRPr/>
            </a:pPr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4062065-D930-487E-AEC2-A7298A2E057B}"/>
              </a:ext>
            </a:extLst>
          </p:cNvPr>
          <p:cNvSpPr/>
          <p:nvPr/>
        </p:nvSpPr>
        <p:spPr>
          <a:xfrm flipV="1">
            <a:off x="1094556" y="3841286"/>
            <a:ext cx="49090" cy="490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830671E-4F80-4C94-935F-7AC95A0AECCD}"/>
              </a:ext>
            </a:extLst>
          </p:cNvPr>
          <p:cNvSpPr/>
          <p:nvPr/>
        </p:nvSpPr>
        <p:spPr>
          <a:xfrm>
            <a:off x="3797934" y="3561241"/>
            <a:ext cx="49090" cy="490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E208942-19E8-42D1-9CDD-B309AD203529}"/>
              </a:ext>
            </a:extLst>
          </p:cNvPr>
          <p:cNvSpPr/>
          <p:nvPr/>
        </p:nvSpPr>
        <p:spPr>
          <a:xfrm>
            <a:off x="11707531" y="330363"/>
            <a:ext cx="38258" cy="3825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5BBBDB6-BA13-429B-873B-3F98706F4C43}"/>
              </a:ext>
            </a:extLst>
          </p:cNvPr>
          <p:cNvSpPr/>
          <p:nvPr/>
        </p:nvSpPr>
        <p:spPr>
          <a:xfrm flipV="1">
            <a:off x="11013628" y="5491919"/>
            <a:ext cx="55884" cy="558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E4B8E2B-2A50-414C-AF95-5279720DA1AC}"/>
              </a:ext>
            </a:extLst>
          </p:cNvPr>
          <p:cNvSpPr/>
          <p:nvPr/>
        </p:nvSpPr>
        <p:spPr>
          <a:xfrm flipV="1">
            <a:off x="5180420" y="5607186"/>
            <a:ext cx="54662" cy="5466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29A0982-2949-41FE-87FE-5B213B4E18C9}"/>
              </a:ext>
            </a:extLst>
          </p:cNvPr>
          <p:cNvSpPr/>
          <p:nvPr/>
        </p:nvSpPr>
        <p:spPr>
          <a:xfrm flipH="1">
            <a:off x="880529" y="587555"/>
            <a:ext cx="24779" cy="247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122501F-6901-4D6A-BE2D-C86061E70D03}"/>
              </a:ext>
            </a:extLst>
          </p:cNvPr>
          <p:cNvSpPr/>
          <p:nvPr/>
        </p:nvSpPr>
        <p:spPr>
          <a:xfrm>
            <a:off x="9621674" y="800453"/>
            <a:ext cx="49090" cy="490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E16748D-AA19-463F-86EF-D5DA95A310B1}"/>
              </a:ext>
            </a:extLst>
          </p:cNvPr>
          <p:cNvSpPr/>
          <p:nvPr/>
        </p:nvSpPr>
        <p:spPr>
          <a:xfrm>
            <a:off x="1912882" y="3591733"/>
            <a:ext cx="49090" cy="4909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F3CCC20-0AA7-41CB-B17B-4061F79BBF8D}"/>
              </a:ext>
            </a:extLst>
          </p:cNvPr>
          <p:cNvSpPr/>
          <p:nvPr/>
        </p:nvSpPr>
        <p:spPr>
          <a:xfrm flipV="1">
            <a:off x="11334334" y="1723506"/>
            <a:ext cx="54662" cy="5466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28577">
              <a:defRPr/>
            </a:pPr>
            <a:endParaRPr lang="en-US" sz="2361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BAD2B8-901A-4368-86D5-09E18CE173EE}"/>
              </a:ext>
            </a:extLst>
          </p:cNvPr>
          <p:cNvSpPr txBox="1"/>
          <p:nvPr/>
        </p:nvSpPr>
        <p:spPr>
          <a:xfrm>
            <a:off x="880529" y="2864941"/>
            <a:ext cx="9127947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228600">
              <a:defRPr/>
            </a:pPr>
            <a:r>
              <a:rPr lang="en-US" sz="5400" b="1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Open Sans Extrabold" panose="020B0906030804020204" pitchFamily="34" charset="0"/>
                <a:cs typeface="Poppins" panose="00000500000000000000" pitchFamily="2" charset="0"/>
              </a:rPr>
              <a:t>Marketing 101 </a:t>
            </a:r>
          </a:p>
        </p:txBody>
      </p:sp>
      <p:sp>
        <p:nvSpPr>
          <p:cNvPr id="6" name="Justify Text Body">
            <a:extLst>
              <a:ext uri="{FF2B5EF4-FFF2-40B4-BE49-F238E27FC236}">
                <a16:creationId xmlns:a16="http://schemas.microsoft.com/office/drawing/2014/main" id="{06EBB8D2-B4D3-1AEF-9B60-8905E75E75A4}"/>
              </a:ext>
            </a:extLst>
          </p:cNvPr>
          <p:cNvSpPr txBox="1"/>
          <p:nvPr/>
        </p:nvSpPr>
        <p:spPr>
          <a:xfrm>
            <a:off x="1065598" y="5912763"/>
            <a:ext cx="4690524" cy="2252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>
                <a:solidFill>
                  <a:schemeClr val="bg1"/>
                </a:solidFill>
              </a:rPr>
              <a:t>March 2023</a:t>
            </a:r>
            <a:endParaRPr lang="en-ID" sz="1100">
              <a:solidFill>
                <a:schemeClr val="bg1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73A28BA-D03D-B0DB-5F17-172640E214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44881" y="5507447"/>
            <a:ext cx="2600325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8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3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3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4" dur="4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5" dur="4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8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9" grpId="0" animBg="1"/>
          <p:bldP spid="16" grpId="0" animBg="1"/>
          <p:bldP spid="18" grpId="0" animBg="1"/>
          <p:bldP spid="19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48" grpId="0" animBg="1"/>
          <p:bldP spid="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25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3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3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3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repeatCount="indefinite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3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4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4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8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9" grpId="0" animBg="1"/>
          <p:bldP spid="16" grpId="0" animBg="1"/>
          <p:bldP spid="18" grpId="0" animBg="1"/>
          <p:bldP spid="19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48" grpId="0" animBg="1"/>
          <p:bldP spid="3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640817FA-ACF0-0D62-C727-5E654B8B3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5285"/>
            <a:ext cx="10517188" cy="341045"/>
          </a:xfrm>
        </p:spPr>
        <p:txBody>
          <a:bodyPr lIns="91440" tIns="45720" rIns="91440" bIns="45720" anchor="t"/>
          <a:lstStyle/>
          <a:p>
            <a:r>
              <a:rPr lang="en-US">
                <a:solidFill>
                  <a:schemeClr val="tx2"/>
                </a:solidFill>
              </a:rPr>
              <a:t>Comparison Among Segments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227A6EB-462A-E0A3-8B65-BD0D74C6ED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8240009"/>
              </p:ext>
            </p:extLst>
          </p:nvPr>
        </p:nvGraphicFramePr>
        <p:xfrm>
          <a:off x="838201" y="1153191"/>
          <a:ext cx="11000185" cy="53807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71455">
                  <a:extLst>
                    <a:ext uri="{9D8B030D-6E8A-4147-A177-3AD203B41FA5}">
                      <a16:colId xmlns:a16="http://schemas.microsoft.com/office/drawing/2014/main" val="4048103278"/>
                    </a:ext>
                  </a:extLst>
                </a:gridCol>
                <a:gridCol w="1571455">
                  <a:extLst>
                    <a:ext uri="{9D8B030D-6E8A-4147-A177-3AD203B41FA5}">
                      <a16:colId xmlns:a16="http://schemas.microsoft.com/office/drawing/2014/main" val="4161144319"/>
                    </a:ext>
                  </a:extLst>
                </a:gridCol>
                <a:gridCol w="1571455">
                  <a:extLst>
                    <a:ext uri="{9D8B030D-6E8A-4147-A177-3AD203B41FA5}">
                      <a16:colId xmlns:a16="http://schemas.microsoft.com/office/drawing/2014/main" val="2159554167"/>
                    </a:ext>
                  </a:extLst>
                </a:gridCol>
                <a:gridCol w="1571455">
                  <a:extLst>
                    <a:ext uri="{9D8B030D-6E8A-4147-A177-3AD203B41FA5}">
                      <a16:colId xmlns:a16="http://schemas.microsoft.com/office/drawing/2014/main" val="4019580828"/>
                    </a:ext>
                  </a:extLst>
                </a:gridCol>
                <a:gridCol w="1573665">
                  <a:extLst>
                    <a:ext uri="{9D8B030D-6E8A-4147-A177-3AD203B41FA5}">
                      <a16:colId xmlns:a16="http://schemas.microsoft.com/office/drawing/2014/main" val="1887906475"/>
                    </a:ext>
                  </a:extLst>
                </a:gridCol>
                <a:gridCol w="1569245">
                  <a:extLst>
                    <a:ext uri="{9D8B030D-6E8A-4147-A177-3AD203B41FA5}">
                      <a16:colId xmlns:a16="http://schemas.microsoft.com/office/drawing/2014/main" val="3016354014"/>
                    </a:ext>
                  </a:extLst>
                </a:gridCol>
                <a:gridCol w="1571455">
                  <a:extLst>
                    <a:ext uri="{9D8B030D-6E8A-4147-A177-3AD203B41FA5}">
                      <a16:colId xmlns:a16="http://schemas.microsoft.com/office/drawing/2014/main" val="531589893"/>
                    </a:ext>
                  </a:extLst>
                </a:gridCol>
              </a:tblGrid>
              <a:tr h="585463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Segment 1</a:t>
                      </a:r>
                    </a:p>
                    <a:p>
                      <a:pPr lvl="0">
                        <a:buNone/>
                      </a:pP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0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Segment 2</a:t>
                      </a:r>
                    </a:p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0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Segment 3</a:t>
                      </a:r>
                    </a:p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0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Segment 4</a:t>
                      </a:r>
                    </a:p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0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/>
                        <a:t>Segment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Segment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7754043"/>
                  </a:ext>
                </a:extLst>
              </a:tr>
              <a:tr h="566709">
                <a:tc>
                  <a:txBody>
                    <a:bodyPr/>
                    <a:lstStyle/>
                    <a:p>
                      <a:r>
                        <a:rPr lang="en-IN" dirty="0"/>
                        <a:t>Income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3312083"/>
                  </a:ext>
                </a:extLst>
              </a:tr>
              <a:tr h="836376">
                <a:tc>
                  <a:txBody>
                    <a:bodyPr/>
                    <a:lstStyle/>
                    <a:p>
                      <a:r>
                        <a:rPr lang="en-IN" dirty="0"/>
                        <a:t>Active on Social Media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517889"/>
                  </a:ext>
                </a:extLst>
              </a:tr>
              <a:tr h="836376">
                <a:tc>
                  <a:txBody>
                    <a:bodyPr/>
                    <a:lstStyle/>
                    <a:p>
                      <a:r>
                        <a:rPr lang="en-IN" dirty="0"/>
                        <a:t>Follow diet Nutrition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5527744"/>
                  </a:ext>
                </a:extLst>
              </a:tr>
              <a:tr h="196548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strategy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IN" sz="1200" b="0" i="0" u="none" strike="noStrike" kern="1200" noProof="0" dirty="0">
                          <a:solidFill>
                            <a:schemeClr val="tx2"/>
                          </a:solidFill>
                          <a:latin typeface="Montserrat"/>
                          <a:ea typeface="+mn-ea"/>
                          <a:cs typeface="+mn-cs"/>
                        </a:rPr>
                        <a:t>Provide attractive offers through ads in social media.</a:t>
                      </a:r>
                      <a:endParaRPr lang="en-US" sz="1200" b="0" i="0" u="none" strike="noStrike" kern="1200" dirty="0">
                        <a:solidFill>
                          <a:schemeClr val="tx2"/>
                        </a:solidFill>
                        <a:latin typeface="Montserra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b="0" i="0" u="none" strike="noStrike" kern="1200" dirty="0">
                          <a:solidFill>
                            <a:schemeClr val="tx2"/>
                          </a:solidFill>
                          <a:latin typeface="Montserrat"/>
                          <a:ea typeface="+mn-ea"/>
                          <a:cs typeface="+mn-cs"/>
                        </a:rPr>
                        <a:t>Campaign near Walmart stores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IN" sz="1200" b="0" i="0" u="none" strike="noStrike" kern="1200" noProof="0" dirty="0">
                          <a:solidFill>
                            <a:schemeClr val="tx2"/>
                          </a:solidFill>
                          <a:latin typeface="Montserrat"/>
                          <a:ea typeface="+mn-ea"/>
                          <a:cs typeface="+mn-cs"/>
                        </a:rPr>
                        <a:t>Advertise through sports magazines </a:t>
                      </a:r>
                      <a:endParaRPr lang="en-US" sz="1200" b="0" i="0" u="none" strike="noStrike" kern="1200" dirty="0">
                        <a:solidFill>
                          <a:schemeClr val="tx2"/>
                        </a:solidFill>
                        <a:latin typeface="Montserra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IN" sz="1200" b="0" i="0" u="none" strike="noStrike" kern="1200" noProof="0" dirty="0">
                          <a:solidFill>
                            <a:schemeClr val="tx2"/>
                          </a:solidFill>
                        </a:rPr>
                        <a:t>Bring awareness among the people for having Medicare advantage plans</a:t>
                      </a:r>
                      <a:r>
                        <a:rPr lang="en-IN" sz="1200" b="0" i="0" u="none" strike="noStrike" kern="1200" noProof="0" dirty="0">
                          <a:solidFill>
                            <a:schemeClr val="tx2"/>
                          </a:solidFill>
                          <a:latin typeface="Montserrat"/>
                          <a:ea typeface="+mn-ea"/>
                          <a:cs typeface="+mn-cs"/>
                        </a:rPr>
                        <a:t> </a:t>
                      </a:r>
                      <a:endParaRPr lang="en-US" sz="1200" b="0" i="0" u="none" strike="noStrike" kern="1200" dirty="0">
                        <a:solidFill>
                          <a:schemeClr val="tx2"/>
                        </a:solidFill>
                        <a:latin typeface="Montserra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065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sz="1200" b="0" i="0" u="none" strike="noStrike" kern="1200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065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sz="1200" b="0" i="0" u="none" strike="noStrike" kern="1200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065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sz="1200" b="0" i="0" u="none" strike="noStrike" kern="1200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065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sz="1200" b="0" i="0" u="none" strike="noStrike" kern="1200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065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b="0" i="0" u="none" strike="noStrike" kern="1200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Target this segment with health insurance which offers term life cover </a:t>
                      </a:r>
                      <a:endParaRPr lang="en-US" sz="1200" b="0" i="0" u="none" strike="noStrike" kern="1200" noProof="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noProof="0" dirty="0"/>
                    </a:p>
                    <a:p>
                      <a:pPr lvl="0">
                        <a:buNone/>
                      </a:pP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IN" sz="1200" b="0" i="0" u="none" strike="noStrike" kern="1200" noProof="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We can target this segment through policies like health insurance via ACA</a:t>
                      </a:r>
                      <a:endParaRPr lang="en-US" sz="1200" b="0" i="0" u="none" strike="noStrike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314359"/>
                  </a:ext>
                </a:extLst>
              </a:tr>
            </a:tbl>
          </a:graphicData>
        </a:graphic>
      </p:graphicFrame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A73F42A7-4759-B015-9CBE-CB1A7A28D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63" t="6679" r="-339" b="41892"/>
          <a:stretch/>
        </p:blipFill>
        <p:spPr>
          <a:xfrm>
            <a:off x="2504252" y="1937010"/>
            <a:ext cx="1228764" cy="782872"/>
          </a:xfrm>
          <a:prstGeom prst="rect">
            <a:avLst/>
          </a:prstGeom>
        </p:spPr>
      </p:pic>
      <p:pic>
        <p:nvPicPr>
          <p:cNvPr id="5" name="Picture 6" descr="Diagram&#10;&#10;Description automatically generated">
            <a:extLst>
              <a:ext uri="{FF2B5EF4-FFF2-40B4-BE49-F238E27FC236}">
                <a16:creationId xmlns:a16="http://schemas.microsoft.com/office/drawing/2014/main" id="{11BF0C6E-03D0-20AE-69FA-892E78EC15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36" t="61852" r="5705" b="10594"/>
          <a:stretch/>
        </p:blipFill>
        <p:spPr>
          <a:xfrm>
            <a:off x="8720865" y="1931418"/>
            <a:ext cx="1419826" cy="776362"/>
          </a:xfrm>
          <a:prstGeom prst="rect">
            <a:avLst/>
          </a:prstGeom>
        </p:spPr>
      </p:pic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D69E1134-5D8F-6AF7-E173-C06C76EF13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64" t="61553" r="49568" b="7665"/>
          <a:stretch/>
        </p:blipFill>
        <p:spPr>
          <a:xfrm>
            <a:off x="4066627" y="1938346"/>
            <a:ext cx="1459111" cy="780990"/>
          </a:xfrm>
          <a:prstGeom prst="rect">
            <a:avLst/>
          </a:prstGeom>
        </p:spPr>
      </p:pic>
      <p:pic>
        <p:nvPicPr>
          <p:cNvPr id="8" name="Picture 4" descr="Diagram&#10;&#10;Description automatically generated">
            <a:extLst>
              <a:ext uri="{FF2B5EF4-FFF2-40B4-BE49-F238E27FC236}">
                <a16:creationId xmlns:a16="http://schemas.microsoft.com/office/drawing/2014/main" id="{8A482072-7FD9-5158-4643-02D6492F7B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63" t="6679" r="-339" b="41892"/>
          <a:stretch/>
        </p:blipFill>
        <p:spPr>
          <a:xfrm>
            <a:off x="5674616" y="1937010"/>
            <a:ext cx="1360484" cy="782872"/>
          </a:xfrm>
          <a:prstGeom prst="rect">
            <a:avLst/>
          </a:prstGeom>
        </p:spPr>
      </p:pic>
      <p:pic>
        <p:nvPicPr>
          <p:cNvPr id="9" name="Picture 4" descr="Diagram&#10;&#10;Description automatically generated">
            <a:extLst>
              <a:ext uri="{FF2B5EF4-FFF2-40B4-BE49-F238E27FC236}">
                <a16:creationId xmlns:a16="http://schemas.microsoft.com/office/drawing/2014/main" id="{C578616D-16BA-2768-85A4-4F2319DB5B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63" t="6679" r="-339" b="41892"/>
          <a:stretch/>
        </p:blipFill>
        <p:spPr>
          <a:xfrm>
            <a:off x="7198057" y="1937010"/>
            <a:ext cx="1360484" cy="782872"/>
          </a:xfrm>
          <a:prstGeom prst="rect">
            <a:avLst/>
          </a:prstGeom>
        </p:spPr>
      </p:pic>
      <p:pic>
        <p:nvPicPr>
          <p:cNvPr id="10" name="Picture 7" descr="Diagram&#10;&#10;Description automatically generated">
            <a:extLst>
              <a:ext uri="{FF2B5EF4-FFF2-40B4-BE49-F238E27FC236}">
                <a16:creationId xmlns:a16="http://schemas.microsoft.com/office/drawing/2014/main" id="{01B2DA42-A9E8-B100-CA2B-8A2A267F0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64" t="61553" r="49568" b="7665"/>
          <a:stretch/>
        </p:blipFill>
        <p:spPr>
          <a:xfrm>
            <a:off x="10379271" y="1938346"/>
            <a:ext cx="1459111" cy="780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700242-01E8-2F00-EE4A-0692380A43D4}"/>
              </a:ext>
            </a:extLst>
          </p:cNvPr>
          <p:cNvSpPr/>
          <p:nvPr/>
        </p:nvSpPr>
        <p:spPr>
          <a:xfrm>
            <a:off x="2501142" y="2957285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6AF5D7-E8A2-09CE-0DEC-5EF1A8F8703E}"/>
              </a:ext>
            </a:extLst>
          </p:cNvPr>
          <p:cNvSpPr/>
          <p:nvPr/>
        </p:nvSpPr>
        <p:spPr>
          <a:xfrm>
            <a:off x="2500798" y="2993570"/>
            <a:ext cx="1236712" cy="204276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303C688-51A4-2635-3E5E-B6E8F186E75E}"/>
              </a:ext>
            </a:extLst>
          </p:cNvPr>
          <p:cNvSpPr/>
          <p:nvPr/>
        </p:nvSpPr>
        <p:spPr>
          <a:xfrm>
            <a:off x="4105748" y="2962331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765FE8-65B6-1535-CFED-75901AF5530B}"/>
              </a:ext>
            </a:extLst>
          </p:cNvPr>
          <p:cNvSpPr/>
          <p:nvPr/>
        </p:nvSpPr>
        <p:spPr>
          <a:xfrm>
            <a:off x="4108096" y="2993089"/>
            <a:ext cx="777434" cy="204276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4BF241A-CFBA-7F44-B6AB-DEC447148BA1}"/>
              </a:ext>
            </a:extLst>
          </p:cNvPr>
          <p:cNvSpPr/>
          <p:nvPr/>
        </p:nvSpPr>
        <p:spPr>
          <a:xfrm>
            <a:off x="5604158" y="2947192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B2DCE7-DB9B-B3E1-6B2F-5E82B74C559A}"/>
              </a:ext>
            </a:extLst>
          </p:cNvPr>
          <p:cNvSpPr/>
          <p:nvPr/>
        </p:nvSpPr>
        <p:spPr>
          <a:xfrm>
            <a:off x="5606506" y="2977950"/>
            <a:ext cx="777434" cy="204276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2EDCDA2-02F2-59B6-9286-B4C24500A5E9}"/>
              </a:ext>
            </a:extLst>
          </p:cNvPr>
          <p:cNvSpPr/>
          <p:nvPr/>
        </p:nvSpPr>
        <p:spPr>
          <a:xfrm>
            <a:off x="7229783" y="2935116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BEA6077-6FED-0C64-816F-B4A36541E2F9}"/>
              </a:ext>
            </a:extLst>
          </p:cNvPr>
          <p:cNvSpPr/>
          <p:nvPr/>
        </p:nvSpPr>
        <p:spPr>
          <a:xfrm>
            <a:off x="7232130" y="2965874"/>
            <a:ext cx="777434" cy="204276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802B2A0-2A92-7EB5-3C22-2F44D8B8496D}"/>
              </a:ext>
            </a:extLst>
          </p:cNvPr>
          <p:cNvSpPr/>
          <p:nvPr/>
        </p:nvSpPr>
        <p:spPr>
          <a:xfrm>
            <a:off x="8824729" y="2940559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38DE1B-CC19-C036-C19D-EC02A880D860}"/>
              </a:ext>
            </a:extLst>
          </p:cNvPr>
          <p:cNvSpPr/>
          <p:nvPr/>
        </p:nvSpPr>
        <p:spPr>
          <a:xfrm>
            <a:off x="8827077" y="2965875"/>
            <a:ext cx="1049611" cy="226045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D9D4056-C1AE-453F-5E43-72DC18F78C33}"/>
              </a:ext>
            </a:extLst>
          </p:cNvPr>
          <p:cNvSpPr/>
          <p:nvPr/>
        </p:nvSpPr>
        <p:spPr>
          <a:xfrm>
            <a:off x="10332578" y="2935117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8813FBD-D93B-4BCB-A666-2457D59FA75B}"/>
              </a:ext>
            </a:extLst>
          </p:cNvPr>
          <p:cNvSpPr/>
          <p:nvPr/>
        </p:nvSpPr>
        <p:spPr>
          <a:xfrm>
            <a:off x="10334926" y="2965875"/>
            <a:ext cx="396385" cy="20427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7B0B3FC-68A6-70C2-A63C-00DDB59854A2}"/>
              </a:ext>
            </a:extLst>
          </p:cNvPr>
          <p:cNvSpPr/>
          <p:nvPr/>
        </p:nvSpPr>
        <p:spPr>
          <a:xfrm>
            <a:off x="2452042" y="3596524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1B4F7B0-6270-C881-2226-4F323955D747}"/>
              </a:ext>
            </a:extLst>
          </p:cNvPr>
          <p:cNvSpPr/>
          <p:nvPr/>
        </p:nvSpPr>
        <p:spPr>
          <a:xfrm>
            <a:off x="2451699" y="3654580"/>
            <a:ext cx="952569" cy="16322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1A3D5B0-EE91-8E5E-3827-7D3923E8E73C}"/>
              </a:ext>
            </a:extLst>
          </p:cNvPr>
          <p:cNvSpPr/>
          <p:nvPr/>
        </p:nvSpPr>
        <p:spPr>
          <a:xfrm>
            <a:off x="4065786" y="3596171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EE88562-CF8B-12FA-5229-B455985F3026}"/>
              </a:ext>
            </a:extLst>
          </p:cNvPr>
          <p:cNvSpPr/>
          <p:nvPr/>
        </p:nvSpPr>
        <p:spPr>
          <a:xfrm>
            <a:off x="4108580" y="3654227"/>
            <a:ext cx="1046189" cy="168558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19B9FF8-73B9-F780-E330-8F7AD6E4C2BB}"/>
              </a:ext>
            </a:extLst>
          </p:cNvPr>
          <p:cNvSpPr/>
          <p:nvPr/>
        </p:nvSpPr>
        <p:spPr>
          <a:xfrm>
            <a:off x="5596237" y="3598847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5099B31-E4FF-B200-CCB4-8C0FA1AE835A}"/>
              </a:ext>
            </a:extLst>
          </p:cNvPr>
          <p:cNvSpPr/>
          <p:nvPr/>
        </p:nvSpPr>
        <p:spPr>
          <a:xfrm>
            <a:off x="5595894" y="3652825"/>
            <a:ext cx="1278390" cy="168558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CED9A04-4C85-1FBA-DC0F-E1E30BA8FAFA}"/>
              </a:ext>
            </a:extLst>
          </p:cNvPr>
          <p:cNvSpPr/>
          <p:nvPr/>
        </p:nvSpPr>
        <p:spPr>
          <a:xfrm>
            <a:off x="7147744" y="3601087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13D45BF-ECDD-1E69-7D40-E83B9F80F8D9}"/>
              </a:ext>
            </a:extLst>
          </p:cNvPr>
          <p:cNvSpPr/>
          <p:nvPr/>
        </p:nvSpPr>
        <p:spPr>
          <a:xfrm>
            <a:off x="7151966" y="3656821"/>
            <a:ext cx="472742" cy="16411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D5148F1-0D6F-B23A-2A3D-A91DB1446A45}"/>
              </a:ext>
            </a:extLst>
          </p:cNvPr>
          <p:cNvSpPr/>
          <p:nvPr/>
        </p:nvSpPr>
        <p:spPr>
          <a:xfrm>
            <a:off x="8728357" y="3601087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B81B253-1D3D-18D2-31C1-BBB3C2D93833}"/>
              </a:ext>
            </a:extLst>
          </p:cNvPr>
          <p:cNvSpPr/>
          <p:nvPr/>
        </p:nvSpPr>
        <p:spPr>
          <a:xfrm>
            <a:off x="8724383" y="3659515"/>
            <a:ext cx="718815" cy="155916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E7191F-464E-47BA-6BCC-CA64B26805E3}"/>
              </a:ext>
            </a:extLst>
          </p:cNvPr>
          <p:cNvSpPr/>
          <p:nvPr/>
        </p:nvSpPr>
        <p:spPr>
          <a:xfrm>
            <a:off x="10330890" y="3598862"/>
            <a:ext cx="1280261" cy="2695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9F78F35-F0B1-4343-1302-A0B82A36B465}"/>
              </a:ext>
            </a:extLst>
          </p:cNvPr>
          <p:cNvSpPr/>
          <p:nvPr/>
        </p:nvSpPr>
        <p:spPr>
          <a:xfrm>
            <a:off x="10329608" y="3649215"/>
            <a:ext cx="422990" cy="169494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solidFill>
                <a:srgbClr val="92D050"/>
              </a:solidFill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26067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B98645B-C4C1-4E61-8D2D-A0B17DD5E693}"/>
              </a:ext>
            </a:extLst>
          </p:cNvPr>
          <p:cNvSpPr/>
          <p:nvPr/>
        </p:nvSpPr>
        <p:spPr>
          <a:xfrm>
            <a:off x="-22165" y="0"/>
            <a:ext cx="74510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77300" y="737068"/>
            <a:ext cx="4073551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914400">
              <a:defRPr/>
            </a:pPr>
            <a:endParaRPr lang="en-US" sz="1600">
              <a:solidFill>
                <a:srgbClr val="2E2E7B"/>
              </a:solidFill>
              <a:latin typeface="Calibri" panose="020F0502020204030204" pitchFamily="34" charset="0"/>
            </a:endParaRPr>
          </a:p>
          <a:p>
            <a:pPr algn="ctr" defTabSz="914400">
              <a:defRPr/>
            </a:pPr>
            <a:endParaRPr lang="en-US" sz="1600">
              <a:solidFill>
                <a:srgbClr val="2E2E7B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E18A8883-86ED-4446-844E-3DD9CD392D5E}"/>
              </a:ext>
            </a:extLst>
          </p:cNvPr>
          <p:cNvSpPr txBox="1"/>
          <p:nvPr/>
        </p:nvSpPr>
        <p:spPr>
          <a:xfrm>
            <a:off x="111761" y="2252060"/>
            <a:ext cx="5107057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defTabSz="914400">
              <a:defRPr/>
            </a:pPr>
            <a:r>
              <a:rPr lang="en-US" sz="4800" spc="-20">
                <a:solidFill>
                  <a:srgbClr val="FFFFFF"/>
                </a:solidFill>
                <a:latin typeface="Calibri" panose="020F0502020204030204" pitchFamily="34" charset="0"/>
                <a:cs typeface="Calibri"/>
              </a:rPr>
              <a:t>Thank You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219612-358E-284D-A717-DEEB2E6C62A1}"/>
              </a:ext>
            </a:extLst>
          </p:cNvPr>
          <p:cNvSpPr txBox="1"/>
          <p:nvPr/>
        </p:nvSpPr>
        <p:spPr>
          <a:xfrm>
            <a:off x="159959" y="2949995"/>
            <a:ext cx="8373998" cy="561562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 defTabSz="914400"/>
            <a:r>
              <a:rPr lang="en-US" sz="2400">
                <a:solidFill>
                  <a:srgbClr val="FFFFFF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rPr>
              <a:t>We Blend in to Create Results that Stand Out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3F478E3-9B7C-E04E-8067-6FF7F2EC43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761" y="5413211"/>
            <a:ext cx="2713693" cy="1243776"/>
          </a:xfrm>
          <a:prstGeom prst="rect">
            <a:avLst/>
          </a:prstGeo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F9E0042-7130-4297-8BA6-BD259EF8DC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5063090" y="1"/>
            <a:ext cx="7602753" cy="6857999"/>
          </a:xfrm>
          <a:custGeom>
            <a:avLst/>
            <a:gdLst>
              <a:gd name="connsiteX0" fmla="*/ 4076915 w 14255696"/>
              <a:gd name="connsiteY0" fmla="*/ 1625600 h 13716000"/>
              <a:gd name="connsiteX1" fmla="*/ 4102046 w 14255696"/>
              <a:gd name="connsiteY1" fmla="*/ 1665723 h 13716000"/>
              <a:gd name="connsiteX2" fmla="*/ 4102046 w 14255696"/>
              <a:gd name="connsiteY2" fmla="*/ 1625600 h 13716000"/>
              <a:gd name="connsiteX3" fmla="*/ 0 w 14255696"/>
              <a:gd name="connsiteY3" fmla="*/ 0 h 13716000"/>
              <a:gd name="connsiteX4" fmla="*/ 2578046 w 14255696"/>
              <a:gd name="connsiteY4" fmla="*/ 0 h 13716000"/>
              <a:gd name="connsiteX5" fmla="*/ 14255696 w 14255696"/>
              <a:gd name="connsiteY5" fmla="*/ 0 h 13716000"/>
              <a:gd name="connsiteX6" fmla="*/ 14255696 w 14255696"/>
              <a:gd name="connsiteY6" fmla="*/ 13716000 h 13716000"/>
              <a:gd name="connsiteX7" fmla="*/ 2823040 w 14255696"/>
              <a:gd name="connsiteY7" fmla="*/ 13715999 h 13716000"/>
              <a:gd name="connsiteX8" fmla="*/ 2578046 w 14255696"/>
              <a:gd name="connsiteY8" fmla="*/ 13715999 h 13716000"/>
              <a:gd name="connsiteX9" fmla="*/ 178996 w 14255696"/>
              <a:gd name="connsiteY9" fmla="*/ 13715999 h 13716000"/>
              <a:gd name="connsiteX10" fmla="*/ 202120 w 14255696"/>
              <a:gd name="connsiteY10" fmla="*/ 13710319 h 13716000"/>
              <a:gd name="connsiteX11" fmla="*/ 4059278 w 14255696"/>
              <a:gd name="connsiteY11" fmla="*/ 6666167 h 13716000"/>
              <a:gd name="connsiteX12" fmla="*/ 98188 w 14255696"/>
              <a:gd name="connsiteY12" fmla="*/ 24318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255696" h="13716000">
                <a:moveTo>
                  <a:pt x="4076915" y="1625600"/>
                </a:moveTo>
                <a:lnTo>
                  <a:pt x="4102046" y="1665723"/>
                </a:lnTo>
                <a:lnTo>
                  <a:pt x="4102046" y="1625600"/>
                </a:lnTo>
                <a:close/>
                <a:moveTo>
                  <a:pt x="0" y="0"/>
                </a:moveTo>
                <a:lnTo>
                  <a:pt x="2578046" y="0"/>
                </a:lnTo>
                <a:lnTo>
                  <a:pt x="14255696" y="0"/>
                </a:lnTo>
                <a:lnTo>
                  <a:pt x="14255696" y="13716000"/>
                </a:lnTo>
                <a:lnTo>
                  <a:pt x="2823040" y="13715999"/>
                </a:lnTo>
                <a:lnTo>
                  <a:pt x="2578046" y="13715999"/>
                </a:lnTo>
                <a:lnTo>
                  <a:pt x="178996" y="13715999"/>
                </a:lnTo>
                <a:lnTo>
                  <a:pt x="202120" y="13710319"/>
                </a:lnTo>
                <a:cubicBezTo>
                  <a:pt x="2491786" y="12987451"/>
                  <a:pt x="4133490" y="10049963"/>
                  <a:pt x="4059278" y="6666167"/>
                </a:cubicBezTo>
                <a:cubicBezTo>
                  <a:pt x="3986798" y="3361240"/>
                  <a:pt x="2304610" y="650391"/>
                  <a:pt x="98188" y="2431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3537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AC208-272B-0546-BE95-F116D5B74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Agenda: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BE7189A-0A71-5D42-A554-38DC2549278E}"/>
              </a:ext>
            </a:extLst>
          </p:cNvPr>
          <p:cNvSpPr txBox="1"/>
          <p:nvPr/>
        </p:nvSpPr>
        <p:spPr>
          <a:xfrm>
            <a:off x="1056952" y="840088"/>
            <a:ext cx="5906617" cy="2817513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lvl="0">
              <a:lnSpc>
                <a:spcPct val="90000"/>
              </a:lnSpc>
              <a:spcBef>
                <a:spcPct val="0"/>
              </a:spcBef>
              <a:buNone/>
              <a:defRPr sz="3200" b="0" i="0">
                <a:solidFill>
                  <a:srgbClr val="4A498E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marL="342900" indent="-342900" defTabSz="9144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5000"/>
                    <a:lumOff val="5000"/>
                  </a:schemeClr>
                </a:solidFill>
                <a:latin typeface="Montserrat (Body"/>
                <a:ea typeface="+mn-ea"/>
                <a:cs typeface="+mn-cs"/>
              </a:rPr>
              <a:t>Introduction to Marketing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5000"/>
                    <a:lumOff val="5000"/>
                  </a:schemeClr>
                </a:solidFill>
                <a:latin typeface="Montserrat (Body"/>
                <a:ea typeface="+mn-ea"/>
                <a:cs typeface="+mn-cs"/>
              </a:rPr>
              <a:t>Identification of Variables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5000"/>
                    <a:lumOff val="5000"/>
                  </a:schemeClr>
                </a:solidFill>
                <a:latin typeface="Montserrat (Body"/>
                <a:ea typeface="+mn-ea"/>
                <a:cs typeface="+mn-cs"/>
              </a:rPr>
              <a:t>Personas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95000"/>
                    <a:lumOff val="5000"/>
                  </a:schemeClr>
                </a:solidFill>
                <a:latin typeface="Montserrat (Body"/>
                <a:ea typeface="+mn-ea"/>
                <a:cs typeface="+mn-cs"/>
              </a:rPr>
              <a:t>Comparison among Personas</a:t>
            </a:r>
          </a:p>
        </p:txBody>
      </p:sp>
    </p:spTree>
    <p:extLst>
      <p:ext uri="{BB962C8B-B14F-4D97-AF65-F5344CB8AC3E}">
        <p14:creationId xmlns:p14="http://schemas.microsoft.com/office/powerpoint/2010/main" val="270153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90A019A-D393-9273-97B6-6D5D77C34523}"/>
              </a:ext>
            </a:extLst>
          </p:cNvPr>
          <p:cNvSpPr txBox="1"/>
          <p:nvPr/>
        </p:nvSpPr>
        <p:spPr>
          <a:xfrm>
            <a:off x="1240972" y="1468628"/>
            <a:ext cx="721722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Marketing is about identifying and meeting human and social needs.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Marketing is the activity, set of institutions, and processes for creating, communicating, delivering, and exchanging offerings that have value for customers, clients, partners, and society at large.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Marketing management is the art and science of choosing target markets and getting, keeping, and growing customers through creating, delivering, and communicating superior customer value.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Marketing analytics is the practice of measuring, managing and analyzing marketing performance to maximize its  effectiveness and optimize return on investment(ROI).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Fastest growing area.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Descriptive, predictive and prescriptive analysis are used</a:t>
            </a:r>
            <a:endParaRPr lang="en-IN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51B9431-B497-D030-84ED-256CB30DF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196" y="596287"/>
            <a:ext cx="10983195" cy="664536"/>
          </a:xfrm>
        </p:spPr>
        <p:txBody>
          <a:bodyPr/>
          <a:lstStyle/>
          <a:p>
            <a:r>
              <a:rPr lang="en-US" dirty="0"/>
              <a:t>What is Marketing?</a:t>
            </a:r>
          </a:p>
        </p:txBody>
      </p:sp>
    </p:spTree>
    <p:extLst>
      <p:ext uri="{BB962C8B-B14F-4D97-AF65-F5344CB8AC3E}">
        <p14:creationId xmlns:p14="http://schemas.microsoft.com/office/powerpoint/2010/main" val="3763872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6930D2-796C-1F81-F8BD-1E3426FFFB0D}"/>
              </a:ext>
            </a:extLst>
          </p:cNvPr>
          <p:cNvSpPr/>
          <p:nvPr/>
        </p:nvSpPr>
        <p:spPr>
          <a:xfrm>
            <a:off x="1007373" y="232705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640817FA-ACF0-0D62-C727-5E654B8B3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285"/>
            <a:ext cx="10517188" cy="341045"/>
          </a:xfrm>
        </p:spPr>
        <p:txBody>
          <a:bodyPr/>
          <a:lstStyle/>
          <a:p>
            <a:r>
              <a:rPr lang="en-IN">
                <a:solidFill>
                  <a:schemeClr val="tx2"/>
                </a:solidFill>
              </a:rPr>
              <a:t>Health Conscious 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0EA2D5-259E-A392-AC43-1CE679F23900}"/>
              </a:ext>
            </a:extLst>
          </p:cNvPr>
          <p:cNvCxnSpPr>
            <a:cxnSpLocks/>
          </p:cNvCxnSpPr>
          <p:nvPr/>
        </p:nvCxnSpPr>
        <p:spPr>
          <a:xfrm>
            <a:off x="5105862" y="1680132"/>
            <a:ext cx="0" cy="3775586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C2C9523-D237-EA5C-CB8C-1735D6FE25A3}"/>
              </a:ext>
            </a:extLst>
          </p:cNvPr>
          <p:cNvSpPr txBox="1"/>
          <p:nvPr/>
        </p:nvSpPr>
        <p:spPr>
          <a:xfrm>
            <a:off x="838200" y="1142326"/>
            <a:ext cx="3547486" cy="1402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>
                <a:solidFill>
                  <a:schemeClr val="accent3"/>
                </a:solidFill>
                <a:latin typeface="+mj-lt"/>
                <a:cs typeface="Poppins Medium" panose="00000600000000000000" pitchFamily="2" charset="0"/>
              </a:rPr>
              <a:t>Summary:</a:t>
            </a:r>
          </a:p>
          <a:p>
            <a:r>
              <a:rPr lang="en-US" sz="1400">
                <a:solidFill>
                  <a:schemeClr val="tx2"/>
                </a:solidFill>
                <a:cs typeface="Poppins Medium" panose="00000600000000000000" pitchFamily="2" charset="0"/>
              </a:rPr>
              <a:t>Middle income group with low net worth and are mostly engaging in internet and social media and loves to give review.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13996-B723-9BE5-099F-D127D89FF9A1}"/>
              </a:ext>
            </a:extLst>
          </p:cNvPr>
          <p:cNvSpPr txBox="1"/>
          <p:nvPr/>
        </p:nvSpPr>
        <p:spPr>
          <a:xfrm>
            <a:off x="5478600" y="4104463"/>
            <a:ext cx="6096000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3"/>
                </a:solidFill>
                <a:latin typeface="+mj-lt"/>
                <a:cs typeface="Poppins Medium" panose="00000600000000000000" pitchFamily="2" charset="0"/>
              </a:rPr>
              <a:t>Lifestyle:</a:t>
            </a:r>
            <a:endParaRPr lang="en-US" b="1">
              <a:solidFill>
                <a:schemeClr val="tx2"/>
              </a:solidFill>
              <a:latin typeface="+mj-lt"/>
              <a:cs typeface="Poppins Medium" panose="00000600000000000000" pitchFamily="2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 panose="00000600000000000000" pitchFamily="2" charset="0"/>
              </a:rPr>
              <a:t>Most likely to have medical and term life insurance.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 panose="00000600000000000000" pitchFamily="2" charset="0"/>
              </a:rPr>
              <a:t>Health conscious and follow nutrition diet.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 panose="00000600000000000000" pitchFamily="2" charset="0"/>
              </a:rPr>
              <a:t>Most people are prone to diseases.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 panose="00000600000000000000" pitchFamily="2" charset="0"/>
              </a:rPr>
              <a:t>Mostly engaged in social media.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 panose="00000600000000000000" pitchFamily="2" charset="0"/>
              </a:rPr>
              <a:t>Mostly use android phones.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 panose="00000600000000000000" pitchFamily="2" charset="0"/>
              </a:rPr>
              <a:t>Interested in reading sports books and magazines.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US" sz="1400" b="1">
              <a:solidFill>
                <a:schemeClr val="tx2"/>
              </a:solidFill>
              <a:latin typeface="+mj-lt"/>
              <a:cs typeface="Poppins Medium" panose="000006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5BB3A-F45F-7C80-AD29-136E9A99D85A}"/>
              </a:ext>
            </a:extLst>
          </p:cNvPr>
          <p:cNvSpPr txBox="1"/>
          <p:nvPr/>
        </p:nvSpPr>
        <p:spPr>
          <a:xfrm>
            <a:off x="5542416" y="2713092"/>
            <a:ext cx="5889172" cy="10618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>
                <a:solidFill>
                  <a:schemeClr val="accent3"/>
                </a:solidFill>
                <a:latin typeface="+mj-lt"/>
                <a:cs typeface="Poppins Medium" panose="00000600000000000000" pitchFamily="2" charset="0"/>
              </a:rPr>
              <a:t>Market Trend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 panose="00000600000000000000" pitchFamily="2" charset="0"/>
              </a:rPr>
              <a:t>Heavy likely to switch insurance provider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 panose="00000600000000000000" pitchFamily="2" charset="0"/>
              </a:rPr>
              <a:t>Medical insurance is covered under Medicaid program.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 panose="00000600000000000000" pitchFamily="2" charset="0"/>
              </a:rPr>
              <a:t>People are not interested in Medicare Advantage Plan.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B686E5-9063-1341-B202-83A925E1021A}"/>
              </a:ext>
            </a:extLst>
          </p:cNvPr>
          <p:cNvSpPr txBox="1"/>
          <p:nvPr/>
        </p:nvSpPr>
        <p:spPr>
          <a:xfrm>
            <a:off x="5508170" y="1195897"/>
            <a:ext cx="5923418" cy="18871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 panose="00000600000000000000" pitchFamily="2" charset="0"/>
              </a:rPr>
              <a:t>Stats: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 panose="00000600000000000000" pitchFamily="2" charset="0"/>
              </a:rPr>
              <a:t>55% </a:t>
            </a:r>
            <a:r>
              <a:rPr lang="en-IN" sz="1400" dirty="0">
                <a:solidFill>
                  <a:schemeClr val="tx2"/>
                </a:solidFill>
                <a:cs typeface="Poppins Medium" panose="00000600000000000000" pitchFamily="2" charset="0"/>
              </a:rPr>
              <a:t>of people has income range from $50K to $150K with net-worth below $75K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 panose="00000600000000000000" pitchFamily="2" charset="0"/>
              </a:rPr>
              <a:t>71% </a:t>
            </a:r>
            <a:r>
              <a:rPr lang="en-IN" sz="1400" dirty="0">
                <a:solidFill>
                  <a:schemeClr val="tx2"/>
                </a:solidFill>
                <a:cs typeface="Poppins Medium" panose="00000600000000000000" pitchFamily="2" charset="0"/>
              </a:rPr>
              <a:t>of people are active in social media.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 panose="00000600000000000000" pitchFamily="2" charset="0"/>
              </a:rPr>
              <a:t>Insurance Provider switching – </a:t>
            </a:r>
            <a:r>
              <a:rPr lang="en-IN" sz="1400" b="1" dirty="0">
                <a:solidFill>
                  <a:schemeClr val="tx2"/>
                </a:solidFill>
                <a:cs typeface="Poppins Medium" panose="00000600000000000000" pitchFamily="2" charset="0"/>
              </a:rPr>
              <a:t>84%</a:t>
            </a:r>
          </a:p>
          <a:p>
            <a:pPr algn="just">
              <a:lnSpc>
                <a:spcPct val="150000"/>
              </a:lnSpc>
            </a:pPr>
            <a:endParaRPr lang="en-IN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endParaRPr lang="en-IN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A5549CD-A995-F6E1-1AAA-0689018C68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23381" y="2919794"/>
            <a:ext cx="3377124" cy="174886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D990F80-49B8-C5A7-4B27-D11C91A1992A}"/>
              </a:ext>
            </a:extLst>
          </p:cNvPr>
          <p:cNvSpPr txBox="1"/>
          <p:nvPr/>
        </p:nvSpPr>
        <p:spPr>
          <a:xfrm>
            <a:off x="937060" y="5043182"/>
            <a:ext cx="3961603" cy="10254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>
                <a:solidFill>
                  <a:schemeClr val="accent3"/>
                </a:solidFill>
                <a:latin typeface="+mj-lt"/>
                <a:cs typeface="Poppins Medium" panose="00000600000000000000" pitchFamily="2" charset="0"/>
              </a:rPr>
              <a:t>Strategy:</a:t>
            </a:r>
          </a:p>
          <a:p>
            <a:pPr>
              <a:lnSpc>
                <a:spcPct val="150000"/>
              </a:lnSpc>
              <a:buSzPct val="120000"/>
            </a:pPr>
            <a:r>
              <a:rPr lang="en-IN" sz="1400">
                <a:solidFill>
                  <a:schemeClr val="tx2"/>
                </a:solidFill>
                <a:cs typeface="Poppins Medium" panose="00000600000000000000" pitchFamily="2" charset="0"/>
              </a:rPr>
              <a:t>Provide attractive offers through ads in social media.</a:t>
            </a:r>
          </a:p>
        </p:txBody>
      </p:sp>
    </p:spTree>
    <p:extLst>
      <p:ext uri="{BB962C8B-B14F-4D97-AF65-F5344CB8AC3E}">
        <p14:creationId xmlns:p14="http://schemas.microsoft.com/office/powerpoint/2010/main" val="750834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6930D2-796C-1F81-F8BD-1E3426FFFB0D}"/>
              </a:ext>
            </a:extLst>
          </p:cNvPr>
          <p:cNvSpPr/>
          <p:nvPr/>
        </p:nvSpPr>
        <p:spPr>
          <a:xfrm>
            <a:off x="1007373" y="232705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640817FA-ACF0-0D62-C727-5E654B8B3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285"/>
            <a:ext cx="10517188" cy="341045"/>
          </a:xfrm>
        </p:spPr>
        <p:txBody>
          <a:bodyPr/>
          <a:lstStyle/>
          <a:p>
            <a:r>
              <a:rPr lang="en-IN" dirty="0">
                <a:solidFill>
                  <a:schemeClr val="tx2"/>
                </a:solidFill>
              </a:rPr>
              <a:t>Walmart Enthusiasts 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0EA2D5-259E-A392-AC43-1CE679F23900}"/>
              </a:ext>
            </a:extLst>
          </p:cNvPr>
          <p:cNvCxnSpPr>
            <a:cxnSpLocks/>
          </p:cNvCxnSpPr>
          <p:nvPr/>
        </p:nvCxnSpPr>
        <p:spPr>
          <a:xfrm>
            <a:off x="5105862" y="1680132"/>
            <a:ext cx="0" cy="3775586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C2C9523-D237-EA5C-CB8C-1735D6FE25A3}"/>
              </a:ext>
            </a:extLst>
          </p:cNvPr>
          <p:cNvSpPr txBox="1"/>
          <p:nvPr/>
        </p:nvSpPr>
        <p:spPr>
          <a:xfrm>
            <a:off x="838200" y="1142326"/>
            <a:ext cx="3547486" cy="1187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>
                <a:solidFill>
                  <a:schemeClr val="accent3"/>
                </a:solidFill>
                <a:latin typeface="+mj-lt"/>
                <a:cs typeface="Poppins Medium" panose="00000600000000000000" pitchFamily="2" charset="0"/>
              </a:rPr>
              <a:t>Summary:</a:t>
            </a:r>
          </a:p>
          <a:p>
            <a:r>
              <a:rPr lang="en-US" sz="1400">
                <a:solidFill>
                  <a:schemeClr val="tx2"/>
                </a:solidFill>
                <a:cs typeface="Poppins Medium" panose="00000600000000000000" pitchFamily="2" charset="0"/>
              </a:rPr>
              <a:t>Low income working people and  getting insurance covered by companies.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5BB3A-F45F-7C80-AD29-136E9A99D85A}"/>
              </a:ext>
            </a:extLst>
          </p:cNvPr>
          <p:cNvSpPr txBox="1"/>
          <p:nvPr/>
        </p:nvSpPr>
        <p:spPr>
          <a:xfrm>
            <a:off x="5508170" y="2714163"/>
            <a:ext cx="5889172" cy="149271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>
                <a:solidFill>
                  <a:schemeClr val="accent3"/>
                </a:solidFill>
                <a:latin typeface="+mj-lt"/>
                <a:cs typeface="Poppins Medium"/>
              </a:rPr>
              <a:t>Market Trend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Likely to purchase Medicare Advantage Plan.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Moderately active on social media.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Mostly purchase from Walmart.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Suffering from respiratory ailments, depression and insomnia.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endParaRPr lang="en-IN" sz="1400" dirty="0">
              <a:solidFill>
                <a:schemeClr val="tx2"/>
              </a:solidFill>
              <a:cs typeface="Poppins Medium" panose="000006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B686E5-9063-1341-B202-83A925E1021A}"/>
              </a:ext>
            </a:extLst>
          </p:cNvPr>
          <p:cNvSpPr txBox="1"/>
          <p:nvPr/>
        </p:nvSpPr>
        <p:spPr>
          <a:xfrm>
            <a:off x="5508170" y="1195897"/>
            <a:ext cx="5923418" cy="10618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 panose="00000600000000000000" pitchFamily="2" charset="0"/>
              </a:rPr>
              <a:t>Stats: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 panose="00000600000000000000" pitchFamily="2" charset="0"/>
              </a:rPr>
              <a:t>86% </a:t>
            </a:r>
            <a:r>
              <a:rPr lang="en-IN" sz="1400" dirty="0">
                <a:solidFill>
                  <a:schemeClr val="tx2"/>
                </a:solidFill>
                <a:cs typeface="Poppins Medium" panose="00000600000000000000" pitchFamily="2" charset="0"/>
              </a:rPr>
              <a:t>of people has income less than $50K.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 panose="00000600000000000000" pitchFamily="2" charset="0"/>
              </a:rPr>
              <a:t>64% </a:t>
            </a:r>
            <a:r>
              <a:rPr lang="en-IN" sz="1400" dirty="0">
                <a:solidFill>
                  <a:schemeClr val="tx2"/>
                </a:solidFill>
                <a:cs typeface="Poppins Medium" panose="00000600000000000000" pitchFamily="2" charset="0"/>
              </a:rPr>
              <a:t>of people are likely to purchase Medicare Advantage Plan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 panose="00000600000000000000" pitchFamily="2" charset="0"/>
              </a:rPr>
              <a:t>83% </a:t>
            </a:r>
            <a:r>
              <a:rPr lang="en-IN" sz="1400" dirty="0">
                <a:solidFill>
                  <a:schemeClr val="tx2"/>
                </a:solidFill>
                <a:cs typeface="Poppins Medium" panose="00000600000000000000" pitchFamily="2" charset="0"/>
              </a:rPr>
              <a:t>households has less than 3 persons in house.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990F80-49B8-C5A7-4B27-D11C91A1992A}"/>
              </a:ext>
            </a:extLst>
          </p:cNvPr>
          <p:cNvSpPr txBox="1"/>
          <p:nvPr/>
        </p:nvSpPr>
        <p:spPr>
          <a:xfrm>
            <a:off x="937060" y="5043182"/>
            <a:ext cx="10517185" cy="10254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>
                <a:solidFill>
                  <a:schemeClr val="accent3"/>
                </a:solidFill>
                <a:latin typeface="+mj-lt"/>
                <a:cs typeface="Poppins Medium" panose="00000600000000000000" pitchFamily="2" charset="0"/>
              </a:rPr>
              <a:t>Strategy:</a:t>
            </a:r>
          </a:p>
          <a:p>
            <a:pPr algn="just">
              <a:lnSpc>
                <a:spcPct val="150000"/>
              </a:lnSpc>
              <a:buSzPct val="120000"/>
            </a:pPr>
            <a:r>
              <a:rPr lang="en-IN" sz="1400">
                <a:solidFill>
                  <a:schemeClr val="tx2"/>
                </a:solidFill>
                <a:cs typeface="Poppins Medium" panose="00000600000000000000" pitchFamily="2" charset="0"/>
              </a:rPr>
              <a:t>Conduct HealthCare Insurance promotional campaigns in the areas where Walmart stores are located. Telemarketing, sending discounts on product in postcard.</a:t>
            </a:r>
          </a:p>
        </p:txBody>
      </p:sp>
      <p:pic>
        <p:nvPicPr>
          <p:cNvPr id="5" name="Picture 4" descr="A picture containing text, indoor, shelf, scene&#10;&#10;Description automatically generated">
            <a:extLst>
              <a:ext uri="{FF2B5EF4-FFF2-40B4-BE49-F238E27FC236}">
                <a16:creationId xmlns:a16="http://schemas.microsoft.com/office/drawing/2014/main" id="{D7811A60-B8B4-9281-7F71-D3AC1C6AA17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37060" y="2547536"/>
            <a:ext cx="3311988" cy="22058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871218-E47E-5BBE-8B57-158BC0009E49}"/>
              </a:ext>
            </a:extLst>
          </p:cNvPr>
          <p:cNvSpPr txBox="1"/>
          <p:nvPr/>
        </p:nvSpPr>
        <p:spPr>
          <a:xfrm>
            <a:off x="3930537" y="7406368"/>
            <a:ext cx="834854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IN" sz="900">
                <a:hlinkClick r:id="rId3" tooltip="http://www.flickr.com/photos/trustypics/5623287052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-sa/3.0/"/>
              </a:rPr>
              <a:t>CC BY-SA-NC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3378045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6930D2-796C-1F81-F8BD-1E3426FFFB0D}"/>
              </a:ext>
            </a:extLst>
          </p:cNvPr>
          <p:cNvSpPr/>
          <p:nvPr/>
        </p:nvSpPr>
        <p:spPr>
          <a:xfrm>
            <a:off x="1007373" y="232705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640817FA-ACF0-0D62-C727-5E654B8B3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285"/>
            <a:ext cx="10517188" cy="341045"/>
          </a:xfrm>
        </p:spPr>
        <p:txBody>
          <a:bodyPr lIns="91440" tIns="45720" rIns="91440" bIns="45720" anchor="t"/>
          <a:lstStyle/>
          <a:p>
            <a:r>
              <a:rPr lang="en-IN" dirty="0">
                <a:solidFill>
                  <a:schemeClr val="tx2"/>
                </a:solidFill>
              </a:rPr>
              <a:t>Retired Sports Enthusiasts 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0EA2D5-259E-A392-AC43-1CE679F23900}"/>
              </a:ext>
            </a:extLst>
          </p:cNvPr>
          <p:cNvCxnSpPr>
            <a:cxnSpLocks/>
          </p:cNvCxnSpPr>
          <p:nvPr/>
        </p:nvCxnSpPr>
        <p:spPr>
          <a:xfrm>
            <a:off x="5105862" y="1680132"/>
            <a:ext cx="0" cy="3775586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C2C9523-D237-EA5C-CB8C-1735D6FE25A3}"/>
              </a:ext>
            </a:extLst>
          </p:cNvPr>
          <p:cNvSpPr txBox="1"/>
          <p:nvPr/>
        </p:nvSpPr>
        <p:spPr>
          <a:xfrm>
            <a:off x="838200" y="1142326"/>
            <a:ext cx="3547486" cy="14029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dirty="0">
                <a:solidFill>
                  <a:schemeClr val="accent3"/>
                </a:solidFill>
                <a:latin typeface="+mj-lt"/>
                <a:cs typeface="Poppins Medium"/>
              </a:rPr>
              <a:t>Summary:</a:t>
            </a:r>
          </a:p>
          <a:p>
            <a:r>
              <a:rPr lang="en-US" sz="1400" dirty="0">
                <a:solidFill>
                  <a:schemeClr val="tx2"/>
                </a:solidFill>
                <a:cs typeface="Poppins Medium"/>
              </a:rPr>
              <a:t>Retired Middle income group with high-net-worth but still working, sports readers and religious cause donator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13996-B723-9BE5-099F-D127D89FF9A1}"/>
              </a:ext>
            </a:extLst>
          </p:cNvPr>
          <p:cNvSpPr txBox="1"/>
          <p:nvPr/>
        </p:nvSpPr>
        <p:spPr>
          <a:xfrm>
            <a:off x="5478600" y="4104463"/>
            <a:ext cx="6096000" cy="209288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solidFill>
                  <a:schemeClr val="accent3"/>
                </a:solidFill>
                <a:latin typeface="+mj-lt"/>
                <a:cs typeface="Poppins Medium"/>
              </a:rPr>
              <a:t>Lifestyle:</a:t>
            </a:r>
            <a:endParaRPr lang="en-US" b="1" dirty="0">
              <a:solidFill>
                <a:schemeClr val="accent3"/>
              </a:solidFill>
              <a:latin typeface="+mj-lt"/>
              <a:cs typeface="Poppins Medium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  <a:cs typeface="Poppins Medium"/>
              </a:rPr>
              <a:t>Likely to have whole life insurance and interested in term life insurance.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Likely to use dealer service.  </a:t>
            </a:r>
            <a:endParaRPr lang="en-US" dirty="0"/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  <a:cs typeface="Poppins Medium"/>
              </a:rPr>
              <a:t>Interested in low fat foods.</a:t>
            </a: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  <a:cs typeface="Poppins Medium"/>
              </a:rPr>
              <a:t>Interested in reading sports books and magazines.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  <a:latin typeface="Montserrat"/>
                <a:cs typeface="Poppins Medium"/>
              </a:rPr>
              <a:t>Internet service switchers</a:t>
            </a:r>
            <a:endParaRPr lang="en-US" sz="1400" dirty="0">
              <a:solidFill>
                <a:schemeClr val="tx2"/>
              </a:solidFill>
              <a:latin typeface="Montserrat"/>
              <a:cs typeface="Poppins Medium" panose="00000600000000000000" pitchFamily="2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2"/>
              </a:solidFill>
              <a:latin typeface="Montserrat"/>
              <a:cs typeface="Poppins Medium" panose="00000600000000000000" pitchFamily="2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tx2"/>
              </a:solidFill>
              <a:latin typeface="+mj-lt"/>
              <a:cs typeface="Poppins Medium" panose="000006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5BB3A-F45F-7C80-AD29-136E9A99D85A}"/>
              </a:ext>
            </a:extLst>
          </p:cNvPr>
          <p:cNvSpPr txBox="1"/>
          <p:nvPr/>
        </p:nvSpPr>
        <p:spPr>
          <a:xfrm>
            <a:off x="5542416" y="2713092"/>
            <a:ext cx="5889172" cy="127727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>
                <a:solidFill>
                  <a:schemeClr val="accent3"/>
                </a:solidFill>
                <a:latin typeface="+mj-lt"/>
                <a:cs typeface="Poppins Medium"/>
              </a:rPr>
              <a:t>Market Trend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Likely to loyal to a financial institution for more than 5 years.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Likely to purchase insurance on their own.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People are interested in Medicare Advantage.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Eligible for both Medicare and Medicaid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B686E5-9063-1341-B202-83A925E1021A}"/>
              </a:ext>
            </a:extLst>
          </p:cNvPr>
          <p:cNvSpPr txBox="1"/>
          <p:nvPr/>
        </p:nvSpPr>
        <p:spPr>
          <a:xfrm>
            <a:off x="5508170" y="1195897"/>
            <a:ext cx="5923418" cy="210262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/>
              </a:rPr>
              <a:t>Stats: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/>
              </a:rPr>
              <a:t>69% </a:t>
            </a:r>
            <a:r>
              <a:rPr lang="en-IN" sz="1400" dirty="0">
                <a:solidFill>
                  <a:schemeClr val="tx2"/>
                </a:solidFill>
                <a:cs typeface="Poppins Medium"/>
              </a:rPr>
              <a:t>of people has income range from $50K to $150k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/>
              </a:rPr>
              <a:t>78% </a:t>
            </a:r>
            <a:r>
              <a:rPr lang="en-IN" sz="1400" dirty="0">
                <a:solidFill>
                  <a:schemeClr val="tx2"/>
                </a:solidFill>
                <a:cs typeface="Poppins Medium"/>
              </a:rPr>
              <a:t>of people have net worth greater than $250k.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ea typeface="+mn-lt"/>
                <a:cs typeface="+mn-lt"/>
              </a:rPr>
              <a:t>58% </a:t>
            </a:r>
            <a:r>
              <a:rPr lang="en-IN" sz="1400" dirty="0">
                <a:ea typeface="+mn-lt"/>
                <a:cs typeface="+mn-lt"/>
              </a:rPr>
              <a:t>of people are interested in solar roofing.</a:t>
            </a:r>
            <a:endParaRPr lang="en-IN" dirty="0">
              <a:ea typeface="+mn-lt"/>
              <a:cs typeface="+mn-lt"/>
            </a:endParaRP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ea typeface="+mn-lt"/>
                <a:cs typeface="+mn-lt"/>
              </a:rPr>
              <a:t>85% </a:t>
            </a:r>
            <a:r>
              <a:rPr lang="en-IN" sz="1400" dirty="0">
                <a:ea typeface="+mn-lt"/>
                <a:cs typeface="+mn-lt"/>
              </a:rPr>
              <a:t>of people with best profit margin</a:t>
            </a:r>
            <a:endParaRPr lang="en-IN" dirty="0">
              <a:ea typeface="+mn-lt"/>
              <a:cs typeface="+mn-lt"/>
            </a:endParaRP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</a:rPr>
              <a:t>41% </a:t>
            </a:r>
            <a:r>
              <a:rPr lang="en-IN" sz="1400" dirty="0">
                <a:solidFill>
                  <a:srgbClr val="191533"/>
                </a:solidFill>
              </a:rPr>
              <a:t>of people with cash savings more than $100k</a:t>
            </a:r>
          </a:p>
          <a:p>
            <a:pPr algn="just">
              <a:lnSpc>
                <a:spcPct val="150000"/>
              </a:lnSpc>
            </a:pPr>
            <a:endParaRPr lang="en-IN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endParaRPr lang="en-IN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990F80-49B8-C5A7-4B27-D11C91A1992A}"/>
              </a:ext>
            </a:extLst>
          </p:cNvPr>
          <p:cNvSpPr txBox="1"/>
          <p:nvPr/>
        </p:nvSpPr>
        <p:spPr>
          <a:xfrm>
            <a:off x="937060" y="5043182"/>
            <a:ext cx="4473298" cy="110735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/>
              </a:rPr>
              <a:t>Strategy:</a:t>
            </a:r>
          </a:p>
          <a:p>
            <a:pPr algn="just">
              <a:lnSpc>
                <a:spcPct val="150000"/>
              </a:lnSpc>
            </a:pPr>
            <a:r>
              <a:rPr lang="en-IN" sz="1400">
                <a:solidFill>
                  <a:schemeClr val="tx2"/>
                </a:solidFill>
              </a:rPr>
              <a:t>Advertise through sports magazines.</a:t>
            </a:r>
          </a:p>
          <a:p>
            <a:pPr algn="just">
              <a:lnSpc>
                <a:spcPct val="150000"/>
              </a:lnSpc>
            </a:pPr>
            <a:endParaRPr lang="en-IN" dirty="0">
              <a:solidFill>
                <a:schemeClr val="accent3"/>
              </a:solidFill>
              <a:latin typeface="Montserrat ExtraBold"/>
              <a:cs typeface="Poppins Medium" panose="00000600000000000000" pitchFamily="2" charset="0"/>
            </a:endParaRPr>
          </a:p>
        </p:txBody>
      </p:sp>
      <p:pic>
        <p:nvPicPr>
          <p:cNvPr id="8" name="Picture 12">
            <a:extLst>
              <a:ext uri="{FF2B5EF4-FFF2-40B4-BE49-F238E27FC236}">
                <a16:creationId xmlns:a16="http://schemas.microsoft.com/office/drawing/2014/main" id="{FC79EEC2-31CA-126C-E144-C352E9D16E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36472" y="2708148"/>
            <a:ext cx="3211346" cy="19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446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6930D2-796C-1F81-F8BD-1E3426FFFB0D}"/>
              </a:ext>
            </a:extLst>
          </p:cNvPr>
          <p:cNvSpPr/>
          <p:nvPr/>
        </p:nvSpPr>
        <p:spPr>
          <a:xfrm>
            <a:off x="1007373" y="232705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640817FA-ACF0-0D62-C727-5E654B8B3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285"/>
            <a:ext cx="10517188" cy="341045"/>
          </a:xfrm>
        </p:spPr>
        <p:txBody>
          <a:bodyPr lIns="91440" tIns="45720" rIns="91440" bIns="45720" anchor="t"/>
          <a:lstStyle/>
          <a:p>
            <a:r>
              <a:rPr lang="en-IN" dirty="0">
                <a:solidFill>
                  <a:schemeClr val="tx2"/>
                </a:solidFill>
              </a:rPr>
              <a:t>Vigorous Cohort 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0EA2D5-259E-A392-AC43-1CE679F23900}"/>
              </a:ext>
            </a:extLst>
          </p:cNvPr>
          <p:cNvCxnSpPr>
            <a:cxnSpLocks/>
          </p:cNvCxnSpPr>
          <p:nvPr/>
        </p:nvCxnSpPr>
        <p:spPr>
          <a:xfrm>
            <a:off x="5105862" y="1680132"/>
            <a:ext cx="0" cy="3775586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C2C9523-D237-EA5C-CB8C-1735D6FE25A3}"/>
              </a:ext>
            </a:extLst>
          </p:cNvPr>
          <p:cNvSpPr txBox="1"/>
          <p:nvPr/>
        </p:nvSpPr>
        <p:spPr>
          <a:xfrm>
            <a:off x="936184" y="968155"/>
            <a:ext cx="3547486" cy="35920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dirty="0">
                <a:solidFill>
                  <a:schemeClr val="accent3"/>
                </a:solidFill>
                <a:latin typeface="+mj-lt"/>
                <a:cs typeface="Poppins Medium"/>
              </a:rPr>
              <a:t>Summary:</a:t>
            </a:r>
          </a:p>
          <a:p>
            <a:r>
              <a:rPr lang="en-US" sz="1400" dirty="0">
                <a:solidFill>
                  <a:schemeClr val="tx2"/>
                </a:solidFill>
                <a:ea typeface="+mn-lt"/>
                <a:cs typeface="+mn-lt"/>
              </a:rPr>
              <a:t>Healthiest among all the segments,</a:t>
            </a:r>
            <a:r>
              <a:rPr lang="en-US" sz="1400">
                <a:solidFill>
                  <a:schemeClr val="tx2"/>
                </a:solidFill>
                <a:ea typeface="+mn-lt"/>
                <a:cs typeface="+mn-lt"/>
              </a:rPr>
              <a:t> retired, less</a:t>
            </a:r>
            <a:r>
              <a:rPr lang="en-US" sz="1400" dirty="0">
                <a:solidFill>
                  <a:schemeClr val="tx2"/>
                </a:solidFill>
                <a:ea typeface="+mn-lt"/>
                <a:cs typeface="+mn-lt"/>
              </a:rPr>
              <a:t> number of people with seasonal income</a:t>
            </a:r>
            <a:r>
              <a:rPr lang="en-US" sz="1400">
                <a:solidFill>
                  <a:schemeClr val="tx2"/>
                </a:solidFill>
                <a:ea typeface="+mn-lt"/>
                <a:cs typeface="+mn-lt"/>
              </a:rPr>
              <a:t>, mostly </a:t>
            </a:r>
            <a:r>
              <a:rPr lang="en-US" sz="1400" dirty="0">
                <a:solidFill>
                  <a:schemeClr val="tx2"/>
                </a:solidFill>
                <a:ea typeface="+mn-lt"/>
                <a:cs typeface="+mn-lt"/>
              </a:rPr>
              <a:t>with mid-range income.</a:t>
            </a:r>
          </a:p>
          <a:p>
            <a:pPr>
              <a:lnSpc>
                <a:spcPts val="3500"/>
              </a:lnSpc>
            </a:pPr>
            <a:endParaRPr lang="en-US" dirty="0">
              <a:solidFill>
                <a:schemeClr val="accent3"/>
              </a:solidFill>
              <a:latin typeface="+mj-lt"/>
              <a:cs typeface="Poppins Medium"/>
            </a:endParaRPr>
          </a:p>
          <a:p>
            <a:pPr>
              <a:lnSpc>
                <a:spcPts val="3500"/>
              </a:lnSpc>
            </a:pPr>
            <a:endParaRPr lang="en-US" dirty="0">
              <a:solidFill>
                <a:schemeClr val="accent3"/>
              </a:solidFill>
              <a:latin typeface="+mj-lt"/>
              <a:cs typeface="Poppins Medium"/>
            </a:endParaRPr>
          </a:p>
          <a:p>
            <a:pPr>
              <a:lnSpc>
                <a:spcPts val="3500"/>
              </a:lnSpc>
            </a:pPr>
            <a:endParaRPr lang="en-US" dirty="0">
              <a:solidFill>
                <a:schemeClr val="accent3"/>
              </a:solidFill>
              <a:latin typeface="+mj-lt"/>
              <a:cs typeface="Poppins Medium"/>
            </a:endParaRPr>
          </a:p>
          <a:p>
            <a:pPr>
              <a:lnSpc>
                <a:spcPts val="3500"/>
              </a:lnSpc>
            </a:pPr>
            <a:endParaRPr lang="en-US" dirty="0">
              <a:solidFill>
                <a:schemeClr val="accent3"/>
              </a:solidFill>
              <a:latin typeface="+mj-lt"/>
              <a:cs typeface="Poppins Medium"/>
            </a:endParaRPr>
          </a:p>
          <a:p>
            <a:pPr>
              <a:lnSpc>
                <a:spcPts val="3500"/>
              </a:lnSpc>
            </a:pPr>
            <a:endParaRPr lang="en-US" dirty="0">
              <a:solidFill>
                <a:schemeClr val="accent3"/>
              </a:solidFill>
              <a:latin typeface="+mj-lt"/>
              <a:cs typeface="Poppi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13996-B723-9BE5-099F-D127D89FF9A1}"/>
              </a:ext>
            </a:extLst>
          </p:cNvPr>
          <p:cNvSpPr txBox="1"/>
          <p:nvPr/>
        </p:nvSpPr>
        <p:spPr>
          <a:xfrm>
            <a:off x="5342922" y="4373857"/>
            <a:ext cx="6072907" cy="144655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solidFill>
                  <a:schemeClr val="accent3"/>
                </a:solidFill>
                <a:latin typeface="+mj-lt"/>
                <a:cs typeface="Poppins Medium"/>
              </a:rPr>
              <a:t>Lifestyle:</a:t>
            </a:r>
            <a:endParaRPr lang="en-US" b="1" dirty="0">
              <a:solidFill>
                <a:schemeClr val="accent3"/>
              </a:solidFill>
              <a:latin typeface="+mj-lt"/>
              <a:cs typeface="Poppins Medium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  <a:cs typeface="Poppins Medium"/>
              </a:rPr>
              <a:t>Less than 2% are suffering from severe diseases.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  <a:cs typeface="Poppins Medium"/>
              </a:rPr>
              <a:t>Many people are not interested in Medicare insurance which covers all.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  <a:cs typeface="Poppins Medium"/>
              </a:rPr>
              <a:t>Not involved in any sports.</a:t>
            </a:r>
          </a:p>
          <a:p>
            <a:pPr>
              <a:buSzPct val="120000"/>
            </a:pPr>
            <a:endParaRPr lang="en-US" sz="1400" dirty="0">
              <a:solidFill>
                <a:schemeClr val="tx2"/>
              </a:solidFill>
              <a:cs typeface="Poppins Medium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5BB3A-F45F-7C80-AD29-136E9A99D85A}"/>
              </a:ext>
            </a:extLst>
          </p:cNvPr>
          <p:cNvSpPr txBox="1"/>
          <p:nvPr/>
        </p:nvSpPr>
        <p:spPr>
          <a:xfrm>
            <a:off x="5413476" y="2924759"/>
            <a:ext cx="5933434" cy="149271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/>
              </a:rPr>
              <a:t>Market Trend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Only 20% are likely to be a Labour</a:t>
            </a:r>
            <a:endParaRPr lang="en-IN" sz="1400" dirty="0">
              <a:solidFill>
                <a:schemeClr val="tx2"/>
              </a:solidFill>
              <a:cs typeface="Poppins Medium" panose="00000600000000000000" pitchFamily="2" charset="0"/>
            </a:endParaRP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There are 2nd highest number of national health supporters.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Prefer to invest in trusted banks.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Most likely to use iPhone (76%)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endParaRPr lang="en-IN" sz="1400" dirty="0">
              <a:solidFill>
                <a:schemeClr val="tx2"/>
              </a:solidFill>
              <a:cs typeface="Poppins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B686E5-9063-1341-B202-83A925E1021A}"/>
              </a:ext>
            </a:extLst>
          </p:cNvPr>
          <p:cNvSpPr txBox="1"/>
          <p:nvPr/>
        </p:nvSpPr>
        <p:spPr>
          <a:xfrm>
            <a:off x="5412908" y="1043800"/>
            <a:ext cx="5902250" cy="127727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/>
              </a:rPr>
              <a:t>Stats: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Average Age: </a:t>
            </a:r>
            <a:r>
              <a:rPr lang="en-IN" sz="1400" b="1" dirty="0">
                <a:solidFill>
                  <a:schemeClr val="tx2"/>
                </a:solidFill>
                <a:cs typeface="Poppins Medium"/>
              </a:rPr>
              <a:t>73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84% people has Income range: $30k-$100k</a:t>
            </a:r>
            <a:endParaRPr lang="en-IN" sz="1400" dirty="0">
              <a:solidFill>
                <a:schemeClr val="tx2"/>
              </a:solidFill>
              <a:cs typeface="Poppins Medium"/>
            </a:endParaRP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51% people has </a:t>
            </a:r>
            <a:r>
              <a:rPr lang="en-IN" sz="1400" dirty="0">
                <a:solidFill>
                  <a:schemeClr val="tx2"/>
                </a:solidFill>
                <a:cs typeface="Poppins Medium"/>
              </a:rPr>
              <a:t>Net Worth</a:t>
            </a:r>
            <a:r>
              <a:rPr lang="en-IN" sz="1400">
                <a:solidFill>
                  <a:schemeClr val="tx2"/>
                </a:solidFill>
                <a:cs typeface="Poppins Medium"/>
              </a:rPr>
              <a:t> range</a:t>
            </a:r>
            <a:r>
              <a:rPr lang="en-IN" sz="1400" dirty="0">
                <a:solidFill>
                  <a:schemeClr val="tx2"/>
                </a:solidFill>
                <a:cs typeface="Poppins Medium"/>
              </a:rPr>
              <a:t>:</a:t>
            </a:r>
            <a:r>
              <a:rPr lang="en-IN" sz="1400">
                <a:solidFill>
                  <a:schemeClr val="tx2"/>
                </a:solidFill>
                <a:cs typeface="Poppins Medium"/>
              </a:rPr>
              <a:t> $100k  - $500k</a:t>
            </a:r>
            <a:endParaRPr lang="en-IN" sz="1400" dirty="0">
              <a:solidFill>
                <a:schemeClr val="tx2"/>
              </a:solidFill>
              <a:cs typeface="Poppins Medium"/>
            </a:endParaRP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There are average 2 people in household.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990F80-49B8-C5A7-4B27-D11C91A1992A}"/>
              </a:ext>
            </a:extLst>
          </p:cNvPr>
          <p:cNvSpPr txBox="1"/>
          <p:nvPr/>
        </p:nvSpPr>
        <p:spPr>
          <a:xfrm>
            <a:off x="937060" y="5043182"/>
            <a:ext cx="3961603" cy="134857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/>
              </a:rPr>
              <a:t>Strategy:</a:t>
            </a:r>
          </a:p>
          <a:p>
            <a:pPr>
              <a:lnSpc>
                <a:spcPct val="150000"/>
              </a:lnSpc>
              <a:buSzPct val="120000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Make use of National health supporters to bring awareness among the people of having Medicare advantage plans.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BC3C111A-79EC-F1B0-18D5-92238E59F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613" y="2467737"/>
            <a:ext cx="3147700" cy="209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6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6930D2-796C-1F81-F8BD-1E3426FFFB0D}"/>
              </a:ext>
            </a:extLst>
          </p:cNvPr>
          <p:cNvSpPr/>
          <p:nvPr/>
        </p:nvSpPr>
        <p:spPr>
          <a:xfrm>
            <a:off x="1007373" y="232705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640817FA-ACF0-0D62-C727-5E654B8B3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7942"/>
            <a:ext cx="10517188" cy="341045"/>
          </a:xfrm>
        </p:spPr>
        <p:txBody>
          <a:bodyPr lIns="91440" tIns="45720" rIns="91440" bIns="45720" anchor="t"/>
          <a:lstStyle/>
          <a:p>
            <a:r>
              <a:rPr lang="en-IN" dirty="0">
                <a:solidFill>
                  <a:schemeClr val="tx2"/>
                </a:solidFill>
              </a:rPr>
              <a:t>Richie rich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0EA2D5-259E-A392-AC43-1CE679F23900}"/>
              </a:ext>
            </a:extLst>
          </p:cNvPr>
          <p:cNvCxnSpPr>
            <a:cxnSpLocks/>
          </p:cNvCxnSpPr>
          <p:nvPr/>
        </p:nvCxnSpPr>
        <p:spPr>
          <a:xfrm>
            <a:off x="5105862" y="1680132"/>
            <a:ext cx="0" cy="3775586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C2C9523-D237-EA5C-CB8C-1735D6FE25A3}"/>
              </a:ext>
            </a:extLst>
          </p:cNvPr>
          <p:cNvSpPr txBox="1"/>
          <p:nvPr/>
        </p:nvSpPr>
        <p:spPr>
          <a:xfrm>
            <a:off x="838200" y="1142326"/>
            <a:ext cx="3801519" cy="11875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>
                <a:solidFill>
                  <a:schemeClr val="accent3"/>
                </a:solidFill>
                <a:latin typeface="+mj-lt"/>
                <a:cs typeface="Poppins Medium"/>
              </a:rPr>
              <a:t>Summary:</a:t>
            </a:r>
          </a:p>
          <a:p>
            <a:r>
              <a:rPr lang="en-US" sz="1400">
                <a:solidFill>
                  <a:schemeClr val="tx2"/>
                </a:solidFill>
                <a:cs typeface="Poppins Medium"/>
              </a:rPr>
              <a:t>Business professional being richest among all segments and  basketball </a:t>
            </a:r>
            <a:r>
              <a:rPr lang="en-US" sz="1400">
                <a:ea typeface="+mn-lt"/>
                <a:cs typeface="+mn-lt"/>
              </a:rPr>
              <a:t> Enthusiasts</a:t>
            </a:r>
            <a:endParaRPr lang="en-US" sz="1400">
              <a:solidFill>
                <a:schemeClr val="tx2"/>
              </a:solidFill>
              <a:cs typeface="Poppi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13996-B723-9BE5-099F-D127D89FF9A1}"/>
              </a:ext>
            </a:extLst>
          </p:cNvPr>
          <p:cNvSpPr txBox="1"/>
          <p:nvPr/>
        </p:nvSpPr>
        <p:spPr>
          <a:xfrm>
            <a:off x="5542108" y="4104463"/>
            <a:ext cx="6096000" cy="144655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solidFill>
                  <a:schemeClr val="accent3"/>
                </a:solidFill>
                <a:latin typeface="+mj-lt"/>
                <a:cs typeface="Poppins Medium"/>
              </a:rPr>
              <a:t>Lifestyle:</a:t>
            </a:r>
            <a:endParaRPr lang="en-US" b="1">
              <a:solidFill>
                <a:schemeClr val="accent3"/>
              </a:solidFill>
              <a:latin typeface="+mj-lt"/>
              <a:cs typeface="Poppins Medium" panose="00000600000000000000" pitchFamily="2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/>
              </a:rPr>
              <a:t>Most likely to have medical and term life insurance.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/>
              </a:rPr>
              <a:t>conscious about health and follows gluten free diet.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/>
              </a:rPr>
              <a:t>76% of people  uses apple smart phones.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US" sz="1400">
              <a:solidFill>
                <a:schemeClr val="tx2"/>
              </a:solidFill>
              <a:cs typeface="Poppins Medium" panose="00000600000000000000" pitchFamily="2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US" sz="1400" b="1">
              <a:solidFill>
                <a:schemeClr val="tx2"/>
              </a:solidFill>
              <a:latin typeface="+mj-lt"/>
              <a:cs typeface="Poppins Medium" panose="000006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5BB3A-F45F-7C80-AD29-136E9A99D85A}"/>
              </a:ext>
            </a:extLst>
          </p:cNvPr>
          <p:cNvSpPr txBox="1"/>
          <p:nvPr/>
        </p:nvSpPr>
        <p:spPr>
          <a:xfrm>
            <a:off x="5542416" y="2713092"/>
            <a:ext cx="5889172" cy="127727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/>
              </a:rPr>
              <a:t>Market Trend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Brand Loyal customers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Actively uses fitness band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tx2"/>
                </a:solidFill>
                <a:cs typeface="Poppins Medium"/>
              </a:rPr>
              <a:t>81% of people exercise regularly 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endParaRPr lang="en-IN" sz="1400" dirty="0">
              <a:solidFill>
                <a:schemeClr val="tx2"/>
              </a:solidFill>
              <a:cs typeface="Poppins Medium" panose="000006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B686E5-9063-1341-B202-83A925E1021A}"/>
              </a:ext>
            </a:extLst>
          </p:cNvPr>
          <p:cNvSpPr txBox="1"/>
          <p:nvPr/>
        </p:nvSpPr>
        <p:spPr>
          <a:xfrm>
            <a:off x="5539926" y="1129978"/>
            <a:ext cx="5806986" cy="149271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/>
              </a:rPr>
              <a:t>Stats: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/>
              </a:rPr>
              <a:t>55% </a:t>
            </a:r>
            <a:r>
              <a:rPr lang="en-IN" sz="1400" dirty="0">
                <a:solidFill>
                  <a:schemeClr val="tx2"/>
                </a:solidFill>
                <a:cs typeface="Poppins Medium"/>
              </a:rPr>
              <a:t>of people have income more than $150K with net-worth above $250K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/>
              </a:rPr>
              <a:t>37% </a:t>
            </a:r>
            <a:r>
              <a:rPr lang="en-IN" sz="1400" dirty="0">
                <a:solidFill>
                  <a:schemeClr val="tx2"/>
                </a:solidFill>
                <a:cs typeface="Poppins Medium"/>
              </a:rPr>
              <a:t>of people less likely to have term life insurance.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/>
              </a:rPr>
              <a:t>50% </a:t>
            </a:r>
            <a:r>
              <a:rPr lang="en-IN" sz="1400" dirty="0">
                <a:solidFill>
                  <a:schemeClr val="tx2"/>
                </a:solidFill>
                <a:cs typeface="Poppins Medium"/>
              </a:rPr>
              <a:t>of people are having Medicare advantage plan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cs typeface="Poppins Medium"/>
              </a:rPr>
              <a:t>75% </a:t>
            </a:r>
            <a:r>
              <a:rPr lang="en-IN" sz="1400" dirty="0">
                <a:solidFill>
                  <a:schemeClr val="tx2"/>
                </a:solidFill>
                <a:cs typeface="Poppins Medium"/>
              </a:rPr>
              <a:t>of family have 2 to 3 adults in fami</a:t>
            </a:r>
            <a:r>
              <a:rPr lang="en-IN" sz="1400" dirty="0">
                <a:ea typeface="+mn-lt"/>
                <a:cs typeface="+mn-lt"/>
              </a:rPr>
              <a:t>ly</a:t>
            </a:r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990F80-49B8-C5A7-4B27-D11C91A1992A}"/>
              </a:ext>
            </a:extLst>
          </p:cNvPr>
          <p:cNvSpPr txBox="1"/>
          <p:nvPr/>
        </p:nvSpPr>
        <p:spPr>
          <a:xfrm>
            <a:off x="1005105" y="5507035"/>
            <a:ext cx="7052338" cy="144090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>
                <a:solidFill>
                  <a:schemeClr val="accent3"/>
                </a:solidFill>
                <a:latin typeface="+mj-lt"/>
                <a:cs typeface="Poppins Medium"/>
              </a:rPr>
              <a:t>Strategy:</a:t>
            </a:r>
            <a:endParaRPr lang="en-US">
              <a:solidFill>
                <a:schemeClr val="accent3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We can target this segment with health insurance which offers term life cover </a:t>
            </a:r>
          </a:p>
          <a:p>
            <a:pPr algn="just">
              <a:lnSpc>
                <a:spcPct val="150000"/>
              </a:lnSpc>
            </a:pPr>
            <a:endParaRPr lang="en-IN">
              <a:solidFill>
                <a:srgbClr val="11B7BF"/>
              </a:solidFill>
              <a:latin typeface="Montserrat ExtraBold"/>
              <a:cs typeface="Poppins Medium" panose="00000600000000000000" pitchFamily="2" charset="0"/>
            </a:endParaRPr>
          </a:p>
          <a:p>
            <a:pPr>
              <a:lnSpc>
                <a:spcPct val="150000"/>
              </a:lnSpc>
              <a:buSzPct val="120000"/>
            </a:pPr>
            <a:endParaRPr lang="en-IN" sz="1400">
              <a:solidFill>
                <a:srgbClr val="08083B"/>
              </a:solidFill>
              <a:latin typeface="Montserrat"/>
              <a:cs typeface="Poppins Medium" panose="00000600000000000000" pitchFamily="2" charset="0"/>
            </a:endParaRPr>
          </a:p>
        </p:txBody>
      </p:sp>
      <p:pic>
        <p:nvPicPr>
          <p:cNvPr id="8" name="Picture 12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E4AFF550-C0DF-5B3B-EAB1-5E6C6D94B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044" y="2618317"/>
            <a:ext cx="2743557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62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26930D2-796C-1F81-F8BD-1E3426FFFB0D}"/>
              </a:ext>
            </a:extLst>
          </p:cNvPr>
          <p:cNvSpPr/>
          <p:nvPr/>
        </p:nvSpPr>
        <p:spPr>
          <a:xfrm>
            <a:off x="1007373" y="232705"/>
            <a:ext cx="360929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640817FA-ACF0-0D62-C727-5E654B8B3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5285"/>
            <a:ext cx="10517188" cy="341045"/>
          </a:xfrm>
        </p:spPr>
        <p:txBody>
          <a:bodyPr lIns="91440" tIns="45720" rIns="91440" bIns="45720" anchor="t"/>
          <a:lstStyle/>
          <a:p>
            <a:r>
              <a:rPr lang="en-IN">
                <a:solidFill>
                  <a:schemeClr val="tx2"/>
                </a:solidFill>
              </a:rPr>
              <a:t>Old Fashioned Poor- Lower Middle Class</a:t>
            </a:r>
            <a:endParaRPr lang="en-US">
              <a:solidFill>
                <a:schemeClr val="tx2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40EA2D5-259E-A392-AC43-1CE679F23900}"/>
              </a:ext>
            </a:extLst>
          </p:cNvPr>
          <p:cNvCxnSpPr>
            <a:cxnSpLocks/>
          </p:cNvCxnSpPr>
          <p:nvPr/>
        </p:nvCxnSpPr>
        <p:spPr>
          <a:xfrm>
            <a:off x="5105862" y="1680132"/>
            <a:ext cx="0" cy="3775586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C2C9523-D237-EA5C-CB8C-1735D6FE25A3}"/>
              </a:ext>
            </a:extLst>
          </p:cNvPr>
          <p:cNvSpPr txBox="1"/>
          <p:nvPr/>
        </p:nvSpPr>
        <p:spPr>
          <a:xfrm>
            <a:off x="838200" y="1142326"/>
            <a:ext cx="3801519" cy="16183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>
                <a:solidFill>
                  <a:schemeClr val="accent3"/>
                </a:solidFill>
                <a:latin typeface="+mj-lt"/>
                <a:cs typeface="Poppins Medium"/>
              </a:rPr>
              <a:t>Summary:</a:t>
            </a:r>
          </a:p>
          <a:p>
            <a:r>
              <a:rPr lang="en-US" sz="1400">
                <a:solidFill>
                  <a:schemeClr val="tx2"/>
                </a:solidFill>
                <a:cs typeface="Poppins Medium"/>
              </a:rPr>
              <a:t>Low-income People with low cash savings, not active on social media. Online degree education seeker , unlikely to purchase insurance on their own.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13996-B723-9BE5-099F-D127D89FF9A1}"/>
              </a:ext>
            </a:extLst>
          </p:cNvPr>
          <p:cNvSpPr txBox="1"/>
          <p:nvPr/>
        </p:nvSpPr>
        <p:spPr>
          <a:xfrm>
            <a:off x="5542108" y="4644213"/>
            <a:ext cx="6096000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solidFill>
                  <a:schemeClr val="accent3"/>
                </a:solidFill>
                <a:latin typeface="+mj-lt"/>
                <a:cs typeface="Poppins Medium"/>
              </a:rPr>
              <a:t>Lifestyle:</a:t>
            </a:r>
            <a:endParaRPr lang="en-US" b="1">
              <a:solidFill>
                <a:schemeClr val="accent3"/>
              </a:solidFill>
              <a:latin typeface="+mj-lt"/>
              <a:cs typeface="Poppins Medium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/>
              </a:rPr>
              <a:t>Most unlikely to have medical term life insurance.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/>
              </a:rPr>
              <a:t>Not active on social media</a:t>
            </a:r>
            <a:endParaRPr lang="en-US" sz="1400" dirty="0">
              <a:solidFill>
                <a:schemeClr val="tx2"/>
              </a:solidFill>
              <a:cs typeface="Poppins Medium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  <a:cs typeface="Poppins Medium"/>
              </a:rPr>
              <a:t>Mostly use android phones.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5BB3A-F45F-7C80-AD29-136E9A99D85A}"/>
              </a:ext>
            </a:extLst>
          </p:cNvPr>
          <p:cNvSpPr txBox="1"/>
          <p:nvPr/>
        </p:nvSpPr>
        <p:spPr>
          <a:xfrm>
            <a:off x="5553001" y="3030592"/>
            <a:ext cx="5889172" cy="127727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>
                <a:solidFill>
                  <a:schemeClr val="accent3"/>
                </a:solidFill>
                <a:latin typeface="+mj-lt"/>
                <a:cs typeface="Poppins Medium"/>
              </a:rPr>
              <a:t>Market Trend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Not loyal to financial institution 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Loves to purchase health insurance via ACA</a:t>
            </a:r>
            <a:endParaRPr lang="en-IN">
              <a:solidFill>
                <a:schemeClr val="tx2"/>
              </a:solidFill>
            </a:endParaRP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People are not interested in Medicare Advantage Plan.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Not Eligible for both Medicare and Medicaid.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B686E5-9063-1341-B202-83A925E1021A}"/>
              </a:ext>
            </a:extLst>
          </p:cNvPr>
          <p:cNvSpPr txBox="1"/>
          <p:nvPr/>
        </p:nvSpPr>
        <p:spPr>
          <a:xfrm>
            <a:off x="5508170" y="1195897"/>
            <a:ext cx="5923418" cy="253351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dirty="0">
                <a:solidFill>
                  <a:schemeClr val="accent3"/>
                </a:solidFill>
                <a:latin typeface="+mj-lt"/>
                <a:cs typeface="Poppins Medium"/>
              </a:rPr>
              <a:t>Stats: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ea typeface="+mn-lt"/>
                <a:cs typeface="+mn-lt"/>
              </a:rPr>
              <a:t>88.51%</a:t>
            </a:r>
            <a:r>
              <a:rPr lang="en-IN" sz="1400" b="1" dirty="0">
                <a:solidFill>
                  <a:schemeClr val="tx2"/>
                </a:solidFill>
                <a:cs typeface="Poppins Medium"/>
              </a:rPr>
              <a:t> </a:t>
            </a:r>
            <a:r>
              <a:rPr lang="en-IN" sz="1400" dirty="0">
                <a:cs typeface="Poppins Medium"/>
              </a:rPr>
              <a:t>of people have income less than  $75K 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ea typeface="+mn-lt"/>
                <a:cs typeface="+mn-lt"/>
              </a:rPr>
              <a:t>56%</a:t>
            </a:r>
            <a:r>
              <a:rPr lang="en-IN" sz="1400" b="1" dirty="0">
                <a:solidFill>
                  <a:schemeClr val="tx2"/>
                </a:solidFill>
                <a:cs typeface="Poppins Medium"/>
              </a:rPr>
              <a:t> </a:t>
            </a:r>
            <a:r>
              <a:rPr lang="en-IN" sz="1400" dirty="0">
                <a:cs typeface="Poppins Medium"/>
              </a:rPr>
              <a:t>of people with net-worth less than $75K.</a:t>
            </a:r>
            <a:endParaRPr lang="en-IN" dirty="0"/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ea typeface="+mn-lt"/>
                <a:cs typeface="+mn-lt"/>
              </a:rPr>
              <a:t>95.46% </a:t>
            </a:r>
            <a:r>
              <a:rPr lang="en-IN" sz="1400" dirty="0">
                <a:ea typeface="+mn-lt"/>
                <a:cs typeface="+mn-lt"/>
              </a:rPr>
              <a:t>of people not eligible for both Medicare and Medicaid </a:t>
            </a:r>
            <a:endParaRPr lang="en-IN" sz="1400" dirty="0">
              <a:solidFill>
                <a:schemeClr val="tx2"/>
              </a:solidFill>
              <a:cs typeface="Poppins Medium"/>
            </a:endParaRP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</a:rPr>
              <a:t>81.30% </a:t>
            </a:r>
            <a:r>
              <a:rPr lang="en-IN" sz="1400" dirty="0">
                <a:solidFill>
                  <a:srgbClr val="191533"/>
                </a:solidFill>
              </a:rPr>
              <a:t>of people doesn't transact online</a:t>
            </a: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ea typeface="+mn-lt"/>
                <a:cs typeface="+mn-lt"/>
              </a:rPr>
              <a:t>88.89% </a:t>
            </a:r>
            <a:r>
              <a:rPr lang="en-IN" sz="1400" dirty="0">
                <a:ea typeface="+mn-lt"/>
                <a:cs typeface="+mn-lt"/>
              </a:rPr>
              <a:t>of people Have savings less than </a:t>
            </a:r>
            <a:r>
              <a:rPr lang="en-IN" sz="1400" dirty="0">
                <a:solidFill>
                  <a:schemeClr val="tx2"/>
                </a:solidFill>
                <a:ea typeface="+mn-lt"/>
                <a:cs typeface="+mn-lt"/>
              </a:rPr>
              <a:t>$</a:t>
            </a:r>
            <a:r>
              <a:rPr lang="en-IN" sz="1400" dirty="0">
                <a:ea typeface="+mn-lt"/>
                <a:cs typeface="+mn-lt"/>
              </a:rPr>
              <a:t>15k</a:t>
            </a:r>
            <a:endParaRPr lang="en-IN" sz="1400" dirty="0">
              <a:solidFill>
                <a:srgbClr val="191533"/>
              </a:solidFill>
            </a:endParaRP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r>
              <a:rPr lang="en-IN" sz="1400" b="1" dirty="0">
                <a:solidFill>
                  <a:schemeClr val="tx2"/>
                </a:solidFill>
                <a:ea typeface="+mn-lt"/>
                <a:cs typeface="+mn-lt"/>
              </a:rPr>
              <a:t>81.90% </a:t>
            </a:r>
            <a:r>
              <a:rPr lang="en-IN" sz="1400" dirty="0">
                <a:ea typeface="+mn-lt"/>
                <a:cs typeface="+mn-lt"/>
              </a:rPr>
              <a:t>of people having investment less than $25k</a:t>
            </a:r>
            <a:endParaRPr lang="en-IN" sz="1400" dirty="0">
              <a:solidFill>
                <a:srgbClr val="191533"/>
              </a:solidFill>
            </a:endParaRPr>
          </a:p>
          <a:p>
            <a:pPr marL="285750" indent="-285750" algn="just">
              <a:buSzPct val="120000"/>
              <a:buFont typeface="Arial" panose="020B0604020202020204" pitchFamily="34" charset="0"/>
              <a:buChar char="•"/>
            </a:pPr>
            <a:endParaRPr lang="en-IN" sz="1400" dirty="0">
              <a:solidFill>
                <a:srgbClr val="191533"/>
              </a:solidFill>
            </a:endParaRPr>
          </a:p>
          <a:p>
            <a:pPr algn="just">
              <a:lnSpc>
                <a:spcPct val="150000"/>
              </a:lnSpc>
            </a:pPr>
            <a:endParaRPr lang="en-IN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endParaRPr lang="en-IN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990F80-49B8-C5A7-4B27-D11C91A1992A}"/>
              </a:ext>
            </a:extLst>
          </p:cNvPr>
          <p:cNvSpPr txBox="1"/>
          <p:nvPr/>
        </p:nvSpPr>
        <p:spPr>
          <a:xfrm>
            <a:off x="839076" y="5402411"/>
            <a:ext cx="6868467" cy="102540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>
                <a:solidFill>
                  <a:schemeClr val="accent3"/>
                </a:solidFill>
                <a:latin typeface="+mj-lt"/>
                <a:cs typeface="Poppins Medium"/>
              </a:rPr>
              <a:t>Strategy:</a:t>
            </a:r>
          </a:p>
          <a:p>
            <a:pPr>
              <a:lnSpc>
                <a:spcPct val="150000"/>
              </a:lnSpc>
            </a:pPr>
            <a:r>
              <a:rPr lang="en-IN" sz="1400">
                <a:solidFill>
                  <a:schemeClr val="tx2"/>
                </a:solidFill>
                <a:cs typeface="Poppins Medium"/>
              </a:rPr>
              <a:t>We can target this segment through policies like health insurance via ACA</a:t>
            </a:r>
          </a:p>
          <a:p>
            <a:pPr>
              <a:lnSpc>
                <a:spcPct val="150000"/>
              </a:lnSpc>
              <a:buSzPct val="120000"/>
            </a:pPr>
            <a:endParaRPr lang="en-IN" sz="1400">
              <a:solidFill>
                <a:schemeClr val="tx2"/>
              </a:solidFill>
              <a:cs typeface="Poppins Medium" panose="00000600000000000000" pitchFamily="2" charset="0"/>
            </a:endParaRPr>
          </a:p>
        </p:txBody>
      </p:sp>
      <p:pic>
        <p:nvPicPr>
          <p:cNvPr id="6" name="Picture 5" descr="A picture containing person, outdoor&#10;&#10;Description automatically generated">
            <a:extLst>
              <a:ext uri="{FF2B5EF4-FFF2-40B4-BE49-F238E27FC236}">
                <a16:creationId xmlns:a16="http://schemas.microsoft.com/office/drawing/2014/main" id="{4AFD76B8-61EE-C27A-BF06-4CC2F4124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25283" y="2948071"/>
            <a:ext cx="2743199" cy="1829692"/>
          </a:xfrm>
          <a:prstGeom prst="rect">
            <a:avLst/>
          </a:prstGeom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60974B95-AF96-EA32-BE81-636EC57A0A78}"/>
              </a:ext>
            </a:extLst>
          </p:cNvPr>
          <p:cNvSpPr txBox="1"/>
          <p:nvPr/>
        </p:nvSpPr>
        <p:spPr>
          <a:xfrm>
            <a:off x="936660" y="4639734"/>
            <a:ext cx="2731028" cy="74083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36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end3620">
      <a:dk1>
        <a:srgbClr val="191533"/>
      </a:dk1>
      <a:lt1>
        <a:srgbClr val="FFFFFF"/>
      </a:lt1>
      <a:dk2>
        <a:srgbClr val="08083B"/>
      </a:dk2>
      <a:lt2>
        <a:srgbClr val="F2F1F3"/>
      </a:lt2>
      <a:accent1>
        <a:srgbClr val="08083B"/>
      </a:accent1>
      <a:accent2>
        <a:srgbClr val="08083B"/>
      </a:accent2>
      <a:accent3>
        <a:srgbClr val="11B7BF"/>
      </a:accent3>
      <a:accent4>
        <a:srgbClr val="739FAF"/>
      </a:accent4>
      <a:accent5>
        <a:srgbClr val="211B4E"/>
      </a:accent5>
      <a:accent6>
        <a:srgbClr val="757385"/>
      </a:accent6>
      <a:hlink>
        <a:srgbClr val="739FAF"/>
      </a:hlink>
      <a:folHlink>
        <a:srgbClr val="11B7BF"/>
      </a:folHlink>
    </a:clrScheme>
    <a:fontScheme name="Blend360">
      <a:majorFont>
        <a:latin typeface="Montserrat ExtraBold"/>
        <a:ea typeface=""/>
        <a:cs typeface=""/>
      </a:majorFont>
      <a:minorFont>
        <a:latin typeface="Montserra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just">
          <a:lnSpc>
            <a:spcPct val="150000"/>
          </a:lnSpc>
          <a:defRPr sz="1400" smtClean="0">
            <a:solidFill>
              <a:schemeClr val="tx1">
                <a:lumMod val="50000"/>
                <a:lumOff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4">
      <a:dk1>
        <a:srgbClr val="2E2E7B"/>
      </a:dk1>
      <a:lt1>
        <a:srgbClr val="FFFFFF"/>
      </a:lt1>
      <a:dk2>
        <a:srgbClr val="000000"/>
      </a:dk2>
      <a:lt2>
        <a:srgbClr val="9EC3CC"/>
      </a:lt2>
      <a:accent1>
        <a:srgbClr val="07C2F2"/>
      </a:accent1>
      <a:accent2>
        <a:srgbClr val="0095DA"/>
      </a:accent2>
      <a:accent3>
        <a:srgbClr val="5AC3B6"/>
      </a:accent3>
      <a:accent4>
        <a:srgbClr val="2E2E7B"/>
      </a:accent4>
      <a:accent5>
        <a:srgbClr val="FFFFFF"/>
      </a:accent5>
      <a:accent6>
        <a:srgbClr val="5AC3B6"/>
      </a:accent6>
      <a:hlink>
        <a:srgbClr val="07C2F2"/>
      </a:hlink>
      <a:folHlink>
        <a:srgbClr val="FFFFFF"/>
      </a:folHlink>
    </a:clrScheme>
    <a:fontScheme name="Custom 10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t">
        <a:noAutofit/>
      </a:bodyPr>
      <a:lstStyle>
        <a:defPPr algn="l">
          <a:spcBef>
            <a:spcPts val="0"/>
          </a:spcBef>
          <a:defRPr sz="1600" spc="-50" dirty="0">
            <a:solidFill>
              <a:schemeClr val="tx2"/>
            </a:solidFill>
            <a:latin typeface="Calibri" panose="020F0502020204030204" pitchFamily="34" charset="0"/>
            <a:cs typeface="Segoe UI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end360 template 7.28" id="{A4E9A9BF-FE2D-4277-B45D-3614D43076B1}" vid="{1F8C44F3-AA41-4D79-8675-A6BA043B7623}"/>
    </a:ext>
  </a:extLst>
</a:theme>
</file>

<file path=ppt/theme/theme3.xml><?xml version="1.0" encoding="utf-8"?>
<a:theme xmlns:a="http://schemas.openxmlformats.org/drawingml/2006/main" name="2_Office Theme">
  <a:themeElements>
    <a:clrScheme name="Custom 4">
      <a:dk1>
        <a:srgbClr val="2E2E7B"/>
      </a:dk1>
      <a:lt1>
        <a:srgbClr val="FFFFFF"/>
      </a:lt1>
      <a:dk2>
        <a:srgbClr val="000000"/>
      </a:dk2>
      <a:lt2>
        <a:srgbClr val="9EC3CC"/>
      </a:lt2>
      <a:accent1>
        <a:srgbClr val="07C2F2"/>
      </a:accent1>
      <a:accent2>
        <a:srgbClr val="0095DA"/>
      </a:accent2>
      <a:accent3>
        <a:srgbClr val="5AC3B6"/>
      </a:accent3>
      <a:accent4>
        <a:srgbClr val="2E2E7B"/>
      </a:accent4>
      <a:accent5>
        <a:srgbClr val="FFFFFF"/>
      </a:accent5>
      <a:accent6>
        <a:srgbClr val="5AC3B6"/>
      </a:accent6>
      <a:hlink>
        <a:srgbClr val="07C2F2"/>
      </a:hlink>
      <a:folHlink>
        <a:srgbClr val="FFFFFF"/>
      </a:folHlink>
    </a:clrScheme>
    <a:fontScheme name="Custom 10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end360 template 7.28" id="{A4E9A9BF-FE2D-4277-B45D-3614D43076B1}" vid="{1F8C44F3-AA41-4D79-8675-A6BA043B762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3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DE8EA5B-A1DE-4310-B010-E1E9FA1A5BDE}">
  <we:reference id="wa104379997" version="2.0.0.0" store="en-US" storeType="OMEX"/>
  <we:alternateReferences>
    <we:reference id="wa104379997" version="2.0.0.0" store="WA104379997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4E722E5EB8B748BE12F9CA1D19D31C" ma:contentTypeVersion="26" ma:contentTypeDescription="Create a new document." ma:contentTypeScope="" ma:versionID="38e9bfab9cb343d8c177a799f39f6d01">
  <xsd:schema xmlns:xsd="http://www.w3.org/2001/XMLSchema" xmlns:xs="http://www.w3.org/2001/XMLSchema" xmlns:p="http://schemas.microsoft.com/office/2006/metadata/properties" xmlns:ns1="http://schemas.microsoft.com/sharepoint/v3" xmlns:ns2="d83cb538-dcdc-441d-a642-0e643b97be37" xmlns:ns3="b41fe58b-a25b-4acc-bda3-1cc61b51d581" targetNamespace="http://schemas.microsoft.com/office/2006/metadata/properties" ma:root="true" ma:fieldsID="751633bdaab970934f48db8ba3c87e0c" ns1:_="" ns2:_="" ns3:_="">
    <xsd:import namespace="http://schemas.microsoft.com/sharepoint/v3"/>
    <xsd:import namespace="d83cb538-dcdc-441d-a642-0e643b97be37"/>
    <xsd:import namespace="b41fe58b-a25b-4acc-bda3-1cc61b51d5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Date" minOccurs="0"/>
                <xsd:element ref="ns2:Client" minOccurs="0"/>
                <xsd:element ref="ns2:All_x002d_StarProgram" minOccurs="0"/>
                <xsd:element ref="ns1:AverageRating" minOccurs="0"/>
                <xsd:element ref="ns1:RatingCount" minOccurs="0"/>
                <xsd:element ref="ns1:RatedBy" minOccurs="0"/>
                <xsd:element ref="ns1:Ratings" minOccurs="0"/>
                <xsd:element ref="ns1:LikesCount" minOccurs="0"/>
                <xsd:element ref="ns1:LikedBy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23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24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RatedBy" ma:index="25" nillable="true" ma:displayName="Rated By" ma:description="Users rated the item." ma:hidden="true" ma:list="UserInfo" ma:internalName="Rat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Ratings" ma:index="26" nillable="true" ma:displayName="User ratings" ma:description="User ratings for the item" ma:hidden="true" ma:internalName="Ratings">
      <xsd:simpleType>
        <xsd:restriction base="dms:Note"/>
      </xsd:simpleType>
    </xsd:element>
    <xsd:element name="LikesCount" ma:index="27" nillable="true" ma:displayName="Number of Likes" ma:internalName="LikesCount">
      <xsd:simpleType>
        <xsd:restriction base="dms:Unknown"/>
      </xsd:simpleType>
    </xsd:element>
    <xsd:element name="LikedBy" ma:index="28" nillable="true" ma:displayName="Liked By" ma:hidden="true" ma:list="UserInfo" ma:internalName="Lik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3cb538-dcdc-441d-a642-0e643b97be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Date" ma:index="20" nillable="true" ma:displayName="Date" ma:format="DateOnly" ma:internalName="Date">
      <xsd:simpleType>
        <xsd:restriction base="dms:DateTime"/>
      </xsd:simpleType>
    </xsd:element>
    <xsd:element name="Client" ma:index="21" nillable="true" ma:displayName="Client" ma:format="Dropdown" ma:internalName="Client">
      <xsd:simpleType>
        <xsd:restriction base="dms:Choice">
          <xsd:enumeration value="Lowes"/>
          <xsd:enumeration value="CVS"/>
          <xsd:enumeration value="Benefytt"/>
        </xsd:restriction>
      </xsd:simpleType>
    </xsd:element>
    <xsd:element name="All_x002d_StarProgram" ma:index="22" nillable="true" ma:displayName="All-Star Program" ma:default="1" ma:format="Dropdown" ma:internalName="All_x002d_StarProgram">
      <xsd:simpleType>
        <xsd:restriction base="dms:Boolean"/>
      </xsd:simpleType>
    </xsd:element>
    <xsd:element name="lcf76f155ced4ddcb4097134ff3c332f" ma:index="30" nillable="true" ma:taxonomy="true" ma:internalName="lcf76f155ced4ddcb4097134ff3c332f" ma:taxonomyFieldName="MediaServiceImageTags" ma:displayName="Image Tags" ma:readOnly="false" ma:fieldId="{5cf76f15-5ced-4ddc-b409-7134ff3c332f}" ma:taxonomyMulti="true" ma:sspId="12b4ba89-8ace-419e-814f-6a2e402f621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1fe58b-a25b-4acc-bda3-1cc61b51d58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31" nillable="true" ma:displayName="Taxonomy Catch All Column" ma:hidden="true" ma:list="{af88503c-eef4-4266-8a32-a46904804468}" ma:internalName="TaxCatchAll" ma:showField="CatchAllData" ma:web="b41fe58b-a25b-4acc-bda3-1cc61b51d5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83cb538-dcdc-441d-a642-0e643b97be37">
      <Terms xmlns="http://schemas.microsoft.com/office/infopath/2007/PartnerControls"/>
    </lcf76f155ced4ddcb4097134ff3c332f>
    <TaxCatchAll xmlns="b41fe58b-a25b-4acc-bda3-1cc61b51d581" xsi:nil="true"/>
    <LikesCount xmlns="http://schemas.microsoft.com/sharepoint/v3">2</LikesCount>
    <All_x002d_StarProgram xmlns="d83cb538-dcdc-441d-a642-0e643b97be37">true</All_x002d_StarProgram>
    <Ratings xmlns="http://schemas.microsoft.com/sharepoint/v3" xsi:nil="true"/>
    <Client xmlns="d83cb538-dcdc-441d-a642-0e643b97be37" xsi:nil="true"/>
    <LikedBy xmlns="http://schemas.microsoft.com/sharepoint/v3">
      <UserInfo>
        <DisplayName>Rob Fuller</DisplayName>
        <AccountId>439</AccountId>
        <AccountType/>
      </UserInfo>
      <UserInfo>
        <DisplayName>i:0#.f|membership|jigar.bhinde@blend360.com</DisplayName>
        <AccountId>83</AccountId>
        <AccountType/>
      </UserInfo>
    </LikedBy>
    <Date xmlns="d83cb538-dcdc-441d-a642-0e643b97be37" xsi:nil="true"/>
    <RatedBy xmlns="http://schemas.microsoft.com/sharepoint/v3">
      <UserInfo>
        <DisplayName/>
        <AccountId xsi:nil="true"/>
        <AccountType/>
      </UserInfo>
    </RatedBy>
    <MediaLengthInSeconds xmlns="d83cb538-dcdc-441d-a642-0e643b97be37" xsi:nil="true"/>
    <SharedWithUsers xmlns="b41fe58b-a25b-4acc-bda3-1cc61b51d581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3AB2ABE0-25DA-46FC-A34D-73C92DAC50C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6E580D-26C1-47A7-AC24-6B28BF50FB7F}">
  <ds:schemaRefs>
    <ds:schemaRef ds:uri="b41fe58b-a25b-4acc-bda3-1cc61b51d581"/>
    <ds:schemaRef ds:uri="d83cb538-dcdc-441d-a642-0e643b97be3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2393980-85D3-41CE-8EEC-F1ECD0278812}">
  <ds:schemaRefs>
    <ds:schemaRef ds:uri="b41fe58b-a25b-4acc-bda3-1cc61b51d581"/>
    <ds:schemaRef ds:uri="d83cb538-dcdc-441d-a642-0e643b97be3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</TotalTime>
  <Words>1070</Words>
  <Application>Microsoft Office PowerPoint</Application>
  <PresentationFormat>Custom</PresentationFormat>
  <Paragraphs>160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Calibri</vt:lpstr>
      <vt:lpstr>Proxima Nova Rg</vt:lpstr>
      <vt:lpstr>Gotham Regular</vt:lpstr>
      <vt:lpstr>DIN-Regular</vt:lpstr>
      <vt:lpstr>Montserrat</vt:lpstr>
      <vt:lpstr>Montserrat ExtraBold</vt:lpstr>
      <vt:lpstr>Montserrat (Body</vt:lpstr>
      <vt:lpstr>Segoe UI</vt:lpstr>
      <vt:lpstr>Arial</vt:lpstr>
      <vt:lpstr>Office Theme</vt:lpstr>
      <vt:lpstr>1_Office Theme</vt:lpstr>
      <vt:lpstr>2_Office Theme</vt:lpstr>
      <vt:lpstr>PowerPoint Presentation</vt:lpstr>
      <vt:lpstr>Agenda:</vt:lpstr>
      <vt:lpstr>What is Marketing?</vt:lpstr>
      <vt:lpstr>Health Conscious </vt:lpstr>
      <vt:lpstr>Walmart Enthusiasts </vt:lpstr>
      <vt:lpstr>Retired Sports Enthusiasts </vt:lpstr>
      <vt:lpstr>Vigorous Cohort </vt:lpstr>
      <vt:lpstr>Richie rich</vt:lpstr>
      <vt:lpstr>Old Fashioned Poor- Lower Middle Class</vt:lpstr>
      <vt:lpstr>Comparison Among Segments</vt:lpstr>
      <vt:lpstr>PowerPoint Presentation</vt:lpstr>
    </vt:vector>
  </TitlesOfParts>
  <Company>Blend360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 Prashanth</dc:creator>
  <cp:lastModifiedBy>Harsha Reddy</cp:lastModifiedBy>
  <cp:revision>5</cp:revision>
  <dcterms:created xsi:type="dcterms:W3CDTF">2018-11-06T00:42:49Z</dcterms:created>
  <dcterms:modified xsi:type="dcterms:W3CDTF">2023-03-20T09:37:59Z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0x0101001F4E722E5EB8B748BE12F9CA1D19D31C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</Properties>
</file>